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embeddedFontLst>
    <p:embeddedFont>
      <p:font typeface="Tlab 돋움 레귤러 Bold" charset="1" panose="02060800000000000000"/>
      <p:regular r:id="rId48"/>
    </p:embeddedFont>
    <p:embeddedFont>
      <p:font typeface="Tlab 돋움 레귤러" charset="1" panose="02060500000000000000"/>
      <p:regular r:id="rId49"/>
    </p:embeddedFont>
    <p:embeddedFont>
      <p:font typeface="Cabin Bold" charset="1" panose="00000800000000000000"/>
      <p:regular r:id="rId50"/>
    </p:embeddedFont>
    <p:embeddedFont>
      <p:font typeface="Noto Sans Kr Bold" charset="1" panose="020B0200000000000000"/>
      <p:regular r:id="rId51"/>
    </p:embeddedFont>
    <p:embeddedFont>
      <p:font typeface="Noto Sans Kr" charset="1" panose="020B02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yeongnam.com/web/view.php?key=20250616027186131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png" Type="http://schemas.openxmlformats.org/officeDocument/2006/relationships/image"/><Relationship Id="rId4" Target="../media/image8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Relationship Id="rId5" Target="../media/image96.png" Type="http://schemas.openxmlformats.org/officeDocument/2006/relationships/image"/><Relationship Id="rId6" Target="../media/image9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Relationship Id="rId5" Target="../media/image101.png" Type="http://schemas.openxmlformats.org/officeDocument/2006/relationships/image"/><Relationship Id="rId6" Target="../media/image10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105.png" Type="http://schemas.openxmlformats.org/officeDocument/2006/relationships/image"/><Relationship Id="rId4" Target="../media/image10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20.png" Type="http://schemas.openxmlformats.org/officeDocument/2006/relationships/image"/><Relationship Id="rId17" Target="../media/image21.jpe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6.jpeg" Type="http://schemas.openxmlformats.org/officeDocument/2006/relationships/image"/><Relationship Id="rId20" Target="../media/image24.svg" Type="http://schemas.openxmlformats.org/officeDocument/2006/relationships/image"/><Relationship Id="rId21" Target="../media/image25.png" Type="http://schemas.openxmlformats.org/officeDocument/2006/relationships/image"/><Relationship Id="rId22" Target="../media/image26.png" Type="http://schemas.openxmlformats.org/officeDocument/2006/relationships/image"/><Relationship Id="rId23" Target="../media/image27.png" Type="http://schemas.openxmlformats.org/officeDocument/2006/relationships/image"/><Relationship Id="rId24" Target="../media/image28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jpe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6737" y="3908766"/>
            <a:ext cx="16212563" cy="1621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b="true" sz="5600" spc="-26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산불 예측 및 대응을 위한 RAG</a:t>
            </a:r>
            <a:r>
              <a:rPr lang="en-US" b="true" sz="5600" spc="-26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기반 Q&amp;A와</a:t>
            </a:r>
          </a:p>
          <a:p>
            <a:pPr algn="ctr">
              <a:lnSpc>
                <a:spcPts val="6328"/>
              </a:lnSpc>
            </a:pPr>
            <a:r>
              <a:rPr lang="en-US" b="true" sz="5600" spc="-273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YOLO를 활용한 산불 조기 감지 시스템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16731" y="7771615"/>
            <a:ext cx="6654539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b="true" sz="3800" spc="9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4조 송유진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75514" y="8432523"/>
            <a:ext cx="1736973" cy="46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1" spc="-24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2025.08.30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108" y="247008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717540" y="5373343"/>
            <a:ext cx="5111130" cy="4661460"/>
            <a:chOff x="0" y="0"/>
            <a:chExt cx="2036167" cy="18570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6167" cy="1857028"/>
            </a:xfrm>
            <a:custGeom>
              <a:avLst/>
              <a:gdLst/>
              <a:ahLst/>
              <a:cxnLst/>
              <a:rect r="r" b="b" t="t" l="l"/>
              <a:pathLst>
                <a:path h="1857028" w="2036167">
                  <a:moveTo>
                    <a:pt x="2036167" y="0"/>
                  </a:moveTo>
                  <a:lnTo>
                    <a:pt x="2036167" y="1857028"/>
                  </a:lnTo>
                  <a:lnTo>
                    <a:pt x="0" y="1857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36167" cy="1885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170470" y="1311431"/>
            <a:ext cx="5437130" cy="3832069"/>
            <a:chOff x="0" y="0"/>
            <a:chExt cx="2090685" cy="14735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90685" cy="1473507"/>
            </a:xfrm>
            <a:custGeom>
              <a:avLst/>
              <a:gdLst/>
              <a:ahLst/>
              <a:cxnLst/>
              <a:rect r="r" b="b" t="t" l="l"/>
              <a:pathLst>
                <a:path h="1473507" w="2090685">
                  <a:moveTo>
                    <a:pt x="2090685" y="0"/>
                  </a:moveTo>
                  <a:lnTo>
                    <a:pt x="2090685" y="1473507"/>
                  </a:lnTo>
                  <a:lnTo>
                    <a:pt x="0" y="1473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090685" cy="1502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08734" y="5373343"/>
            <a:ext cx="5158617" cy="4661460"/>
            <a:chOff x="0" y="0"/>
            <a:chExt cx="2055085" cy="18570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5085" cy="1857028"/>
            </a:xfrm>
            <a:custGeom>
              <a:avLst/>
              <a:gdLst/>
              <a:ahLst/>
              <a:cxnLst/>
              <a:rect r="r" b="b" t="t" l="l"/>
              <a:pathLst>
                <a:path h="1857028" w="2055085">
                  <a:moveTo>
                    <a:pt x="2055085" y="0"/>
                  </a:moveTo>
                  <a:lnTo>
                    <a:pt x="2055085" y="1857028"/>
                  </a:lnTo>
                  <a:lnTo>
                    <a:pt x="0" y="1857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55085" cy="1885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56816" y="5373343"/>
            <a:ext cx="5247978" cy="4661460"/>
            <a:chOff x="0" y="0"/>
            <a:chExt cx="2090685" cy="18570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90685" cy="1857028"/>
            </a:xfrm>
            <a:custGeom>
              <a:avLst/>
              <a:gdLst/>
              <a:ahLst/>
              <a:cxnLst/>
              <a:rect r="r" b="b" t="t" l="l"/>
              <a:pathLst>
                <a:path h="1857028" w="2090685">
                  <a:moveTo>
                    <a:pt x="2090685" y="0"/>
                  </a:moveTo>
                  <a:lnTo>
                    <a:pt x="2090685" y="1857028"/>
                  </a:lnTo>
                  <a:lnTo>
                    <a:pt x="0" y="1857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090685" cy="1885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729495" y="1311431"/>
            <a:ext cx="5358477" cy="3832069"/>
            <a:chOff x="0" y="0"/>
            <a:chExt cx="2134705" cy="15266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34705" cy="1526616"/>
            </a:xfrm>
            <a:custGeom>
              <a:avLst/>
              <a:gdLst/>
              <a:ahLst/>
              <a:cxnLst/>
              <a:rect r="r" b="b" t="t" l="l"/>
              <a:pathLst>
                <a:path h="1526616" w="2134705">
                  <a:moveTo>
                    <a:pt x="2134705" y="0"/>
                  </a:moveTo>
                  <a:lnTo>
                    <a:pt x="2134705" y="1526616"/>
                  </a:lnTo>
                  <a:lnTo>
                    <a:pt x="0" y="1526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2134705" cy="1555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84300" y="264926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 기술 목록 / 경험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1035" y="856202"/>
            <a:ext cx="5142729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 기술 경험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96633" y="1489914"/>
            <a:ext cx="49367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html5/CSS3/BootStrap5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1873" y="5535268"/>
            <a:ext cx="28029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JSP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96863" y="5535268"/>
            <a:ext cx="408752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버전 관리 및 협력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99614" y="5535268"/>
            <a:ext cx="28029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JavaScript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93866" y="1489914"/>
            <a:ext cx="28029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Runpod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1873" y="6211543"/>
            <a:ext cx="4910094" cy="399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Wildfire Spread AI Platform (project 1) 웹 사이트 구현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JSP 내장 객체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session을 이용한 로그인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request, response를 이용한 클라이언트의 요청과 응답 처리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JSP / Servlet 기반 웹 애플리케이션 구현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JSTL, EL (Expression Language) 활용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Oracle DB 연동 (JDBC)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Apache Tomcat 환경에서 배포 및 실행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953687" y="2109039"/>
            <a:ext cx="4910094" cy="239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A40을 이용한  클라우드 환경 설정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ssh를 이용한 인스턴스 접속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클라우드 GPU 인프라 활용 경험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대규모 언어모델(LLM) 추론 테스트 환경으로 사용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로컬 환경 대비 성능 차이 및 클라우드 실행 경험 확보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22777" y="2166189"/>
            <a:ext cx="4910094" cy="132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Wildfire Spread AI Platform (project 1) UI 제작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반응형 웹 페이지 제작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BootStrap을 이용한 project 2 UI 제작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99614" y="6211543"/>
            <a:ext cx="4910094" cy="345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ES6+ 문법 활용 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DOM 조작 및 이벤트 처리 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비동기 통신 (Fetch/Ajax) 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Kakao Maps API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Chart.js – 예측 결과 시각화(그래프, 차트)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TomSelect – 지역 검색 및 선택 UI 구현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폼 검증 및 사용자 인터랙션 처리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32995" y="6211543"/>
            <a:ext cx="4910094" cy="239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Git / GitHub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소스코드 버전 관리 (commit, push, pull)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원격 저장소 활용 (백업 및 버전 이력 관리)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브랜치 전략(main / feature) 적용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Notion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팀 협업 공간 활용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문서 관리 (개발 일지, 기술 스펙, 회의록 정리)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일정 관리 및 작업 진행 상황 기록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108" y="247008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57703" y="1770585"/>
            <a:ext cx="16772096" cy="7715164"/>
          </a:xfrm>
          <a:custGeom>
            <a:avLst/>
            <a:gdLst/>
            <a:ahLst/>
            <a:cxnLst/>
            <a:rect r="r" b="b" t="t" l="l"/>
            <a:pathLst>
              <a:path h="7715164" w="16772096">
                <a:moveTo>
                  <a:pt x="0" y="0"/>
                </a:moveTo>
                <a:lnTo>
                  <a:pt x="16772096" y="0"/>
                </a:lnTo>
                <a:lnTo>
                  <a:pt x="16772096" y="7715164"/>
                </a:lnTo>
                <a:lnTo>
                  <a:pt x="0" y="7715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4300" y="264926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스케줄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1035" y="856202"/>
            <a:ext cx="5142729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1차 프로젝트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108" y="247008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614906" y="2624539"/>
            <a:ext cx="17193238" cy="3402473"/>
            <a:chOff x="0" y="0"/>
            <a:chExt cx="22924318" cy="45366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1446853"/>
              <a:ext cx="10753210" cy="3049418"/>
            </a:xfrm>
            <a:custGeom>
              <a:avLst/>
              <a:gdLst/>
              <a:ahLst/>
              <a:cxnLst/>
              <a:rect r="r" b="b" t="t" l="l"/>
              <a:pathLst>
                <a:path h="3049418" w="10753210">
                  <a:moveTo>
                    <a:pt x="0" y="0"/>
                  </a:moveTo>
                  <a:lnTo>
                    <a:pt x="10753210" y="0"/>
                  </a:lnTo>
                  <a:lnTo>
                    <a:pt x="10753210" y="3049417"/>
                  </a:lnTo>
                  <a:lnTo>
                    <a:pt x="0" y="3049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050" t="-569955" r="-390283" b="-7307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753210" y="1501285"/>
              <a:ext cx="12171108" cy="3035346"/>
            </a:xfrm>
            <a:custGeom>
              <a:avLst/>
              <a:gdLst/>
              <a:ahLst/>
              <a:cxnLst/>
              <a:rect r="r" b="b" t="t" l="l"/>
              <a:pathLst>
                <a:path h="3035346" w="12171108">
                  <a:moveTo>
                    <a:pt x="0" y="0"/>
                  </a:moveTo>
                  <a:lnTo>
                    <a:pt x="12171108" y="0"/>
                  </a:lnTo>
                  <a:lnTo>
                    <a:pt x="12171108" y="3035346"/>
                  </a:lnTo>
                  <a:lnTo>
                    <a:pt x="0" y="3035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6395" t="-553686" r="-6169" b="-6855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753210" y="0"/>
              <a:ext cx="12171108" cy="1501285"/>
            </a:xfrm>
            <a:custGeom>
              <a:avLst/>
              <a:gdLst/>
              <a:ahLst/>
              <a:cxnLst/>
              <a:rect r="r" b="b" t="t" l="l"/>
              <a:pathLst>
                <a:path h="1501285" w="12171108">
                  <a:moveTo>
                    <a:pt x="0" y="0"/>
                  </a:moveTo>
                  <a:lnTo>
                    <a:pt x="12171108" y="0"/>
                  </a:lnTo>
                  <a:lnTo>
                    <a:pt x="12171108" y="1501285"/>
                  </a:lnTo>
                  <a:lnTo>
                    <a:pt x="0" y="1501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3478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84300" y="264926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스케줄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1035" y="856202"/>
            <a:ext cx="5142729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2차 프로젝트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108" y="247008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72108" y="1696603"/>
            <a:ext cx="6011733" cy="7897186"/>
          </a:xfrm>
          <a:custGeom>
            <a:avLst/>
            <a:gdLst/>
            <a:ahLst/>
            <a:cxnLst/>
            <a:rect r="r" b="b" t="t" l="l"/>
            <a:pathLst>
              <a:path h="7897186" w="6011733">
                <a:moveTo>
                  <a:pt x="0" y="0"/>
                </a:moveTo>
                <a:lnTo>
                  <a:pt x="6011733" y="0"/>
                </a:lnTo>
                <a:lnTo>
                  <a:pt x="6011733" y="7897187"/>
                </a:lnTo>
                <a:lnTo>
                  <a:pt x="0" y="789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216460" y="1696603"/>
            <a:ext cx="5855080" cy="7897186"/>
            <a:chOff x="0" y="0"/>
            <a:chExt cx="7806773" cy="105295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27525" cy="389891"/>
            </a:xfrm>
            <a:custGeom>
              <a:avLst/>
              <a:gdLst/>
              <a:ahLst/>
              <a:cxnLst/>
              <a:rect r="r" b="b" t="t" l="l"/>
              <a:pathLst>
                <a:path h="389891" w="2627525">
                  <a:moveTo>
                    <a:pt x="0" y="0"/>
                  </a:moveTo>
                  <a:lnTo>
                    <a:pt x="2627525" y="0"/>
                  </a:lnTo>
                  <a:lnTo>
                    <a:pt x="2627525" y="389891"/>
                  </a:lnTo>
                  <a:lnTo>
                    <a:pt x="0" y="38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357890"/>
              <a:ext cx="7806773" cy="10171692"/>
            </a:xfrm>
            <a:custGeom>
              <a:avLst/>
              <a:gdLst/>
              <a:ahLst/>
              <a:cxnLst/>
              <a:rect r="r" b="b" t="t" l="l"/>
              <a:pathLst>
                <a:path h="10171692" w="7806773">
                  <a:moveTo>
                    <a:pt x="0" y="0"/>
                  </a:moveTo>
                  <a:lnTo>
                    <a:pt x="7806773" y="0"/>
                  </a:lnTo>
                  <a:lnTo>
                    <a:pt x="7806773" y="10171692"/>
                  </a:lnTo>
                  <a:lnTo>
                    <a:pt x="0" y="10171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905299" y="1349998"/>
            <a:ext cx="6221880" cy="8590397"/>
            <a:chOff x="0" y="0"/>
            <a:chExt cx="8295840" cy="114538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19357" cy="1096113"/>
            </a:xfrm>
            <a:custGeom>
              <a:avLst/>
              <a:gdLst/>
              <a:ahLst/>
              <a:cxnLst/>
              <a:rect r="r" b="b" t="t" l="l"/>
              <a:pathLst>
                <a:path h="1096113" w="8119357">
                  <a:moveTo>
                    <a:pt x="0" y="0"/>
                  </a:moveTo>
                  <a:lnTo>
                    <a:pt x="8119357" y="0"/>
                  </a:lnTo>
                  <a:lnTo>
                    <a:pt x="8119357" y="1096113"/>
                  </a:lnTo>
                  <a:lnTo>
                    <a:pt x="0" y="1096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94479" y="1096113"/>
              <a:ext cx="8001361" cy="10357749"/>
            </a:xfrm>
            <a:custGeom>
              <a:avLst/>
              <a:gdLst/>
              <a:ahLst/>
              <a:cxnLst/>
              <a:rect r="r" b="b" t="t" l="l"/>
              <a:pathLst>
                <a:path h="10357749" w="8001361">
                  <a:moveTo>
                    <a:pt x="0" y="0"/>
                  </a:moveTo>
                  <a:lnTo>
                    <a:pt x="8001361" y="0"/>
                  </a:lnTo>
                  <a:lnTo>
                    <a:pt x="8001361" y="10357749"/>
                  </a:lnTo>
                  <a:lnTo>
                    <a:pt x="0" y="1035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84300" y="264926"/>
            <a:ext cx="6778810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요구사항 분석서 및 명세서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1035" y="856202"/>
            <a:ext cx="5142729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요구사항 분석서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108" y="247008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61035" y="1493137"/>
            <a:ext cx="5889537" cy="1103821"/>
          </a:xfrm>
          <a:custGeom>
            <a:avLst/>
            <a:gdLst/>
            <a:ahLst/>
            <a:cxnLst/>
            <a:rect r="r" b="b" t="t" l="l"/>
            <a:pathLst>
              <a:path h="1103821" w="5889537">
                <a:moveTo>
                  <a:pt x="0" y="0"/>
                </a:moveTo>
                <a:lnTo>
                  <a:pt x="5889537" y="0"/>
                </a:lnTo>
                <a:lnTo>
                  <a:pt x="5889537" y="1103821"/>
                </a:lnTo>
                <a:lnTo>
                  <a:pt x="0" y="1103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04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4300" y="2720783"/>
            <a:ext cx="6631644" cy="7367014"/>
          </a:xfrm>
          <a:custGeom>
            <a:avLst/>
            <a:gdLst/>
            <a:ahLst/>
            <a:cxnLst/>
            <a:rect r="r" b="b" t="t" l="l"/>
            <a:pathLst>
              <a:path h="7367014" w="6631644">
                <a:moveTo>
                  <a:pt x="0" y="0"/>
                </a:moveTo>
                <a:lnTo>
                  <a:pt x="6631644" y="0"/>
                </a:lnTo>
                <a:lnTo>
                  <a:pt x="6631644" y="7367015"/>
                </a:lnTo>
                <a:lnTo>
                  <a:pt x="0" y="7367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" t="-1166" r="-15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81850" y="1493137"/>
            <a:ext cx="6161580" cy="2495440"/>
          </a:xfrm>
          <a:custGeom>
            <a:avLst/>
            <a:gdLst/>
            <a:ahLst/>
            <a:cxnLst/>
            <a:rect r="r" b="b" t="t" l="l"/>
            <a:pathLst>
              <a:path h="2495440" w="6161580">
                <a:moveTo>
                  <a:pt x="0" y="0"/>
                </a:moveTo>
                <a:lnTo>
                  <a:pt x="6161579" y="0"/>
                </a:lnTo>
                <a:lnTo>
                  <a:pt x="6161579" y="2495440"/>
                </a:lnTo>
                <a:lnTo>
                  <a:pt x="0" y="2495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81850" y="3989252"/>
            <a:ext cx="6360935" cy="6098546"/>
          </a:xfrm>
          <a:custGeom>
            <a:avLst/>
            <a:gdLst/>
            <a:ahLst/>
            <a:cxnLst/>
            <a:rect r="r" b="b" t="t" l="l"/>
            <a:pathLst>
              <a:path h="6098546" w="6360935">
                <a:moveTo>
                  <a:pt x="0" y="0"/>
                </a:moveTo>
                <a:lnTo>
                  <a:pt x="6360934" y="0"/>
                </a:lnTo>
                <a:lnTo>
                  <a:pt x="6360934" y="6098546"/>
                </a:lnTo>
                <a:lnTo>
                  <a:pt x="0" y="609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84300" y="264926"/>
            <a:ext cx="6778810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요구사항 분석서 및 명세서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1035" y="856202"/>
            <a:ext cx="5142729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요구사항 분석서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108" y="438869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865825" y="1622043"/>
            <a:ext cx="14470683" cy="7950408"/>
            <a:chOff x="0" y="0"/>
            <a:chExt cx="19294244" cy="106005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929" y="0"/>
              <a:ext cx="19276387" cy="9103856"/>
            </a:xfrm>
            <a:custGeom>
              <a:avLst/>
              <a:gdLst/>
              <a:ahLst/>
              <a:cxnLst/>
              <a:rect r="r" b="b" t="t" l="l"/>
              <a:pathLst>
                <a:path h="9103856" w="19276387">
                  <a:moveTo>
                    <a:pt x="0" y="0"/>
                  </a:moveTo>
                  <a:lnTo>
                    <a:pt x="19276386" y="0"/>
                  </a:lnTo>
                  <a:lnTo>
                    <a:pt x="19276386" y="9103856"/>
                  </a:lnTo>
                  <a:lnTo>
                    <a:pt x="0" y="910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11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9103856"/>
              <a:ext cx="19294244" cy="1496688"/>
            </a:xfrm>
            <a:custGeom>
              <a:avLst/>
              <a:gdLst/>
              <a:ahLst/>
              <a:cxnLst/>
              <a:rect r="r" b="b" t="t" l="l"/>
              <a:pathLst>
                <a:path h="1496688" w="19294244">
                  <a:moveTo>
                    <a:pt x="0" y="0"/>
                  </a:moveTo>
                  <a:lnTo>
                    <a:pt x="19294244" y="0"/>
                  </a:lnTo>
                  <a:lnTo>
                    <a:pt x="19294244" y="1496688"/>
                  </a:lnTo>
                  <a:lnTo>
                    <a:pt x="0" y="1496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92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84300" y="456786"/>
            <a:ext cx="6778810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요구사항 분석서 및 명세서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1035" y="1048063"/>
            <a:ext cx="5142729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요구사항 명세서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108" y="438869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978786" y="1580835"/>
            <a:ext cx="13679351" cy="8531796"/>
            <a:chOff x="0" y="0"/>
            <a:chExt cx="18239135" cy="113757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239135" cy="6771279"/>
            </a:xfrm>
            <a:custGeom>
              <a:avLst/>
              <a:gdLst/>
              <a:ahLst/>
              <a:cxnLst/>
              <a:rect r="r" b="b" t="t" l="l"/>
              <a:pathLst>
                <a:path h="6771279" w="18239135">
                  <a:moveTo>
                    <a:pt x="0" y="0"/>
                  </a:moveTo>
                  <a:lnTo>
                    <a:pt x="18239135" y="0"/>
                  </a:lnTo>
                  <a:lnTo>
                    <a:pt x="18239135" y="6771279"/>
                  </a:lnTo>
                  <a:lnTo>
                    <a:pt x="0" y="6771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747548"/>
              <a:ext cx="18239135" cy="4628181"/>
            </a:xfrm>
            <a:custGeom>
              <a:avLst/>
              <a:gdLst/>
              <a:ahLst/>
              <a:cxnLst/>
              <a:rect r="r" b="b" t="t" l="l"/>
              <a:pathLst>
                <a:path h="4628181" w="18239135">
                  <a:moveTo>
                    <a:pt x="0" y="0"/>
                  </a:moveTo>
                  <a:lnTo>
                    <a:pt x="18239135" y="0"/>
                  </a:lnTo>
                  <a:lnTo>
                    <a:pt x="18239135" y="4628181"/>
                  </a:lnTo>
                  <a:lnTo>
                    <a:pt x="0" y="4628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84300" y="456786"/>
            <a:ext cx="6778810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요구사항 분석서 및 명세서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1035" y="1048063"/>
            <a:ext cx="5142729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요구사항 명세서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536" y="3025437"/>
            <a:ext cx="2113635" cy="557789"/>
            <a:chOff x="0" y="0"/>
            <a:chExt cx="556678" cy="146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2536" y="2467649"/>
            <a:ext cx="2113635" cy="557789"/>
            <a:chOff x="0" y="0"/>
            <a:chExt cx="556678" cy="1469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프로젝트명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66171" y="2467649"/>
            <a:ext cx="3697474" cy="557789"/>
            <a:chOff x="0" y="0"/>
            <a:chExt cx="973820" cy="1469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3820" cy="146907"/>
            </a:xfrm>
            <a:custGeom>
              <a:avLst/>
              <a:gdLst/>
              <a:ahLst/>
              <a:cxnLst/>
              <a:rect r="r" b="b" t="t" l="l"/>
              <a:pathLst>
                <a:path h="146907" w="973820">
                  <a:moveTo>
                    <a:pt x="0" y="0"/>
                  </a:moveTo>
                  <a:lnTo>
                    <a:pt x="973820" y="0"/>
                  </a:lnTo>
                  <a:lnTo>
                    <a:pt x="9738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9738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Wildfire Spread AI Platform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66231" y="3025437"/>
            <a:ext cx="14293129" cy="557789"/>
            <a:chOff x="0" y="0"/>
            <a:chExt cx="3764445" cy="1469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64445" cy="146907"/>
            </a:xfrm>
            <a:custGeom>
              <a:avLst/>
              <a:gdLst/>
              <a:ahLst/>
              <a:cxnLst/>
              <a:rect r="r" b="b" t="t" l="l"/>
              <a:pathLst>
                <a:path h="146907" w="3764445">
                  <a:moveTo>
                    <a:pt x="0" y="0"/>
                  </a:moveTo>
                  <a:lnTo>
                    <a:pt x="3764445" y="0"/>
                  </a:lnTo>
                  <a:lnTo>
                    <a:pt x="3764445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3764445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메인 페이지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3645" y="2467649"/>
            <a:ext cx="1937471" cy="557789"/>
            <a:chOff x="0" y="0"/>
            <a:chExt cx="510280" cy="1469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설명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01116" y="2467649"/>
            <a:ext cx="3521392" cy="557789"/>
            <a:chOff x="0" y="0"/>
            <a:chExt cx="927445" cy="1469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7445" cy="146907"/>
            </a:xfrm>
            <a:custGeom>
              <a:avLst/>
              <a:gdLst/>
              <a:ahLst/>
              <a:cxnLst/>
              <a:rect r="r" b="b" t="t" l="l"/>
              <a:pathLst>
                <a:path h="146907" w="927445">
                  <a:moveTo>
                    <a:pt x="0" y="0"/>
                  </a:moveTo>
                  <a:lnTo>
                    <a:pt x="927445" y="0"/>
                  </a:lnTo>
                  <a:lnTo>
                    <a:pt x="927445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927445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메인 페이지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22508" y="2467649"/>
            <a:ext cx="1937471" cy="557789"/>
            <a:chOff x="0" y="0"/>
            <a:chExt cx="510280" cy="14690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 #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059979" y="2467649"/>
            <a:ext cx="3199321" cy="557789"/>
            <a:chOff x="0" y="0"/>
            <a:chExt cx="842620" cy="1469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42620" cy="146907"/>
            </a:xfrm>
            <a:custGeom>
              <a:avLst/>
              <a:gdLst/>
              <a:ahLst/>
              <a:cxnLst/>
              <a:rect r="r" b="b" t="t" l="l"/>
              <a:pathLst>
                <a:path h="146907" w="842620">
                  <a:moveTo>
                    <a:pt x="0" y="0"/>
                  </a:moveTo>
                  <a:lnTo>
                    <a:pt x="842620" y="0"/>
                  </a:lnTo>
                  <a:lnTo>
                    <a:pt x="8426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8426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01-1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416056" y="3707051"/>
            <a:ext cx="675187" cy="557789"/>
            <a:chOff x="0" y="0"/>
            <a:chExt cx="177827" cy="14690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No.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091243" y="3707051"/>
            <a:ext cx="4168057" cy="557789"/>
            <a:chOff x="0" y="0"/>
            <a:chExt cx="1097760" cy="14690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Description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416056" y="4264840"/>
            <a:ext cx="675187" cy="557789"/>
            <a:chOff x="0" y="0"/>
            <a:chExt cx="177827" cy="14690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416056" y="4822629"/>
            <a:ext cx="675187" cy="557789"/>
            <a:chOff x="0" y="0"/>
            <a:chExt cx="177827" cy="14690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416056" y="5380417"/>
            <a:ext cx="675187" cy="557789"/>
            <a:chOff x="0" y="0"/>
            <a:chExt cx="177827" cy="14690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3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416056" y="5938206"/>
            <a:ext cx="675187" cy="557789"/>
            <a:chOff x="0" y="0"/>
            <a:chExt cx="177827" cy="14690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4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416056" y="6495995"/>
            <a:ext cx="675187" cy="557789"/>
            <a:chOff x="0" y="0"/>
            <a:chExt cx="177827" cy="14690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5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416056" y="7053784"/>
            <a:ext cx="675187" cy="557789"/>
            <a:chOff x="0" y="0"/>
            <a:chExt cx="177827" cy="14690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6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2416056" y="7611572"/>
            <a:ext cx="675187" cy="557789"/>
            <a:chOff x="0" y="0"/>
            <a:chExt cx="177827" cy="14690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7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416056" y="8169361"/>
            <a:ext cx="675187" cy="557789"/>
            <a:chOff x="0" y="0"/>
            <a:chExt cx="177827" cy="14690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8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3091243" y="4264840"/>
            <a:ext cx="4168057" cy="557789"/>
            <a:chOff x="0" y="0"/>
            <a:chExt cx="1097760" cy="14690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네비게이션 메뉴 클릭 시 Generative AI 페이지로 이동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3091243" y="4822629"/>
            <a:ext cx="4168057" cy="557789"/>
            <a:chOff x="0" y="0"/>
            <a:chExt cx="1097760" cy="14690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네비게이션 메뉴 클릭 시 RAG 페이지로 이동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3091243" y="5380417"/>
            <a:ext cx="4168057" cy="557789"/>
            <a:chOff x="0" y="0"/>
            <a:chExt cx="1097760" cy="146907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네비게이션 메뉴 클릭 시 Vision 페이지로 이동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3091243" y="5938206"/>
            <a:ext cx="4168057" cy="557789"/>
            <a:chOff x="0" y="0"/>
            <a:chExt cx="1097760" cy="14690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네비게이션 메뉴 클릭 시 ML 페이지로 이동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3091243" y="6495995"/>
            <a:ext cx="4168057" cy="557789"/>
            <a:chOff x="0" y="0"/>
            <a:chExt cx="1097760" cy="146907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네비게이션 메뉴 클릭 시 FAQ 페이지로 이동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3091243" y="7053784"/>
            <a:ext cx="4168057" cy="557789"/>
            <a:chOff x="0" y="0"/>
            <a:chExt cx="1097760" cy="14690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네비게이션 메뉴 클릭 시 ABOUT US 페이지로 이동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3091243" y="7611572"/>
            <a:ext cx="4168057" cy="557789"/>
            <a:chOff x="0" y="0"/>
            <a:chExt cx="1097760" cy="146907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6" id="76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네비게이션 메뉴 클릭 시 로그인 / 회원가입 페이지로 이동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3091243" y="8171470"/>
            <a:ext cx="4168057" cy="557789"/>
            <a:chOff x="0" y="0"/>
            <a:chExt cx="1097760" cy="146907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9" id="79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각 기능의 버튼 클릭 시 해당 하는 기능 페이지로 이동</a:t>
              </a:r>
            </a:p>
          </p:txBody>
        </p:sp>
      </p:grpSp>
      <p:sp>
        <p:nvSpPr>
          <p:cNvPr name="Freeform 80" id="80"/>
          <p:cNvSpPr/>
          <p:nvPr/>
        </p:nvSpPr>
        <p:spPr>
          <a:xfrm flipH="false" flipV="false" rot="0">
            <a:off x="852536" y="3707051"/>
            <a:ext cx="11301259" cy="5382225"/>
          </a:xfrm>
          <a:custGeom>
            <a:avLst/>
            <a:gdLst/>
            <a:ahLst/>
            <a:cxnLst/>
            <a:rect r="r" b="b" t="t" l="l"/>
            <a:pathLst>
              <a:path h="5382225" w="11301259">
                <a:moveTo>
                  <a:pt x="0" y="0"/>
                </a:moveTo>
                <a:lnTo>
                  <a:pt x="11301259" y="0"/>
                </a:lnTo>
                <a:lnTo>
                  <a:pt x="11301259" y="5382225"/>
                </a:lnTo>
                <a:lnTo>
                  <a:pt x="0" y="5382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868585"/>
            </a:solidFill>
            <a:prstDash val="solid"/>
            <a:miter/>
          </a:ln>
        </p:spPr>
      </p:sp>
      <p:grpSp>
        <p:nvGrpSpPr>
          <p:cNvPr name="Group 81" id="81"/>
          <p:cNvGrpSpPr/>
          <p:nvPr/>
        </p:nvGrpSpPr>
        <p:grpSpPr>
          <a:xfrm rot="0">
            <a:off x="3228752" y="3971869"/>
            <a:ext cx="394575" cy="394575"/>
            <a:chOff x="0" y="0"/>
            <a:chExt cx="812800" cy="81280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1</a:t>
              </a: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5055287" y="3987759"/>
            <a:ext cx="394575" cy="394575"/>
            <a:chOff x="0" y="0"/>
            <a:chExt cx="812800" cy="81280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2</a:t>
              </a: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6044255" y="3967535"/>
            <a:ext cx="397621" cy="397621"/>
            <a:chOff x="0" y="0"/>
            <a:chExt cx="812800" cy="81280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3</a:t>
              </a: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7136279" y="3952552"/>
            <a:ext cx="397621" cy="397621"/>
            <a:chOff x="0" y="0"/>
            <a:chExt cx="812800" cy="81280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4</a:t>
              </a:r>
            </a:p>
          </p:txBody>
        </p:sp>
      </p:grpSp>
      <p:grpSp>
        <p:nvGrpSpPr>
          <p:cNvPr name="Group 93" id="93"/>
          <p:cNvGrpSpPr/>
          <p:nvPr/>
        </p:nvGrpSpPr>
        <p:grpSpPr>
          <a:xfrm rot="0">
            <a:off x="8593374" y="4327129"/>
            <a:ext cx="397621" cy="397621"/>
            <a:chOff x="0" y="0"/>
            <a:chExt cx="812800" cy="81280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5" id="9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5</a:t>
              </a:r>
            </a:p>
          </p:txBody>
        </p:sp>
      </p:grpSp>
      <p:grpSp>
        <p:nvGrpSpPr>
          <p:cNvPr name="Group 96" id="96"/>
          <p:cNvGrpSpPr/>
          <p:nvPr/>
        </p:nvGrpSpPr>
        <p:grpSpPr>
          <a:xfrm rot="0">
            <a:off x="9199260" y="4312146"/>
            <a:ext cx="397621" cy="397621"/>
            <a:chOff x="0" y="0"/>
            <a:chExt cx="812800" cy="81280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98" id="9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6</a:t>
              </a:r>
            </a:p>
          </p:txBody>
        </p:sp>
      </p:grpSp>
      <p:grpSp>
        <p:nvGrpSpPr>
          <p:cNvPr name="Group 99" id="99"/>
          <p:cNvGrpSpPr/>
          <p:nvPr/>
        </p:nvGrpSpPr>
        <p:grpSpPr>
          <a:xfrm rot="0">
            <a:off x="10002187" y="4282180"/>
            <a:ext cx="397621" cy="397621"/>
            <a:chOff x="0" y="0"/>
            <a:chExt cx="812800" cy="81280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1" id="10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7</a:t>
              </a:r>
            </a:p>
          </p:txBody>
        </p:sp>
      </p:grpSp>
      <p:grpSp>
        <p:nvGrpSpPr>
          <p:cNvPr name="Group 102" id="102"/>
          <p:cNvGrpSpPr/>
          <p:nvPr/>
        </p:nvGrpSpPr>
        <p:grpSpPr>
          <a:xfrm rot="0">
            <a:off x="5121324" y="6577738"/>
            <a:ext cx="397621" cy="397621"/>
            <a:chOff x="0" y="0"/>
            <a:chExt cx="812800" cy="812800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4" id="10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8</a:t>
              </a:r>
            </a:p>
          </p:txBody>
        </p:sp>
      </p:grpSp>
      <p:grpSp>
        <p:nvGrpSpPr>
          <p:cNvPr name="Group 105" id="105"/>
          <p:cNvGrpSpPr/>
          <p:nvPr/>
        </p:nvGrpSpPr>
        <p:grpSpPr>
          <a:xfrm rot="0">
            <a:off x="852536" y="590643"/>
            <a:ext cx="485595" cy="485595"/>
            <a:chOff x="0" y="0"/>
            <a:chExt cx="647460" cy="647460"/>
          </a:xfrm>
        </p:grpSpPr>
        <p:sp>
          <p:nvSpPr>
            <p:cNvPr name="AutoShape 106" id="106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7" id="107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8" id="108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9" id="109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10" id="110"/>
          <p:cNvSpPr txBox="true"/>
          <p:nvPr/>
        </p:nvSpPr>
        <p:spPr>
          <a:xfrm rot="0">
            <a:off x="1564727" y="608560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화면 설계서</a:t>
            </a:r>
          </a:p>
        </p:txBody>
      </p:sp>
      <p:grpSp>
        <p:nvGrpSpPr>
          <p:cNvPr name="Group 111" id="111"/>
          <p:cNvGrpSpPr/>
          <p:nvPr/>
        </p:nvGrpSpPr>
        <p:grpSpPr>
          <a:xfrm rot="0">
            <a:off x="9394401" y="6074098"/>
            <a:ext cx="397621" cy="397621"/>
            <a:chOff x="0" y="0"/>
            <a:chExt cx="812800" cy="812800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13" id="1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9</a:t>
              </a:r>
            </a:p>
          </p:txBody>
        </p:sp>
      </p:grpSp>
      <p:grpSp>
        <p:nvGrpSpPr>
          <p:cNvPr name="Group 114" id="114"/>
          <p:cNvGrpSpPr/>
          <p:nvPr/>
        </p:nvGrpSpPr>
        <p:grpSpPr>
          <a:xfrm rot="0">
            <a:off x="12416115" y="8729259"/>
            <a:ext cx="675187" cy="557789"/>
            <a:chOff x="0" y="0"/>
            <a:chExt cx="177827" cy="146907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6" id="116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8</a:t>
              </a:r>
            </a:p>
          </p:txBody>
        </p:sp>
      </p:grpSp>
      <p:grpSp>
        <p:nvGrpSpPr>
          <p:cNvPr name="Group 117" id="117"/>
          <p:cNvGrpSpPr/>
          <p:nvPr/>
        </p:nvGrpSpPr>
        <p:grpSpPr>
          <a:xfrm rot="0">
            <a:off x="13091303" y="8731368"/>
            <a:ext cx="4168057" cy="557789"/>
            <a:chOff x="0" y="0"/>
            <a:chExt cx="1097760" cy="146907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9" id="119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캐러셀 구조를 통해 각 기능 화면으로 변경 가능</a:t>
              </a:r>
            </a:p>
          </p:txBody>
        </p:sp>
      </p:grpSp>
      <p:sp>
        <p:nvSpPr>
          <p:cNvPr name="TextBox 120" id="120"/>
          <p:cNvSpPr txBox="true"/>
          <p:nvPr/>
        </p:nvSpPr>
        <p:spPr>
          <a:xfrm rot="0">
            <a:off x="1564727" y="1198728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메인 페이지 (1/2)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536" y="3025437"/>
            <a:ext cx="2113635" cy="557789"/>
            <a:chOff x="0" y="0"/>
            <a:chExt cx="556678" cy="146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2536" y="2467649"/>
            <a:ext cx="2113635" cy="557789"/>
            <a:chOff x="0" y="0"/>
            <a:chExt cx="556678" cy="1469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프로젝트명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2536" y="3707051"/>
            <a:ext cx="11461739" cy="5410478"/>
          </a:xfrm>
          <a:custGeom>
            <a:avLst/>
            <a:gdLst/>
            <a:ahLst/>
            <a:cxnLst/>
            <a:rect r="r" b="b" t="t" l="l"/>
            <a:pathLst>
              <a:path h="5410478" w="11461739">
                <a:moveTo>
                  <a:pt x="0" y="0"/>
                </a:moveTo>
                <a:lnTo>
                  <a:pt x="11461738" y="0"/>
                </a:lnTo>
                <a:lnTo>
                  <a:pt x="11461738" y="5410478"/>
                </a:lnTo>
                <a:lnTo>
                  <a:pt x="0" y="5410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0" r="0" b="-710"/>
            </a:stretch>
          </a:blipFill>
          <a:ln w="9525" cap="sq">
            <a:solidFill>
              <a:srgbClr val="737373"/>
            </a:solidFill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2966171" y="2467649"/>
            <a:ext cx="3697474" cy="557789"/>
            <a:chOff x="0" y="0"/>
            <a:chExt cx="973820" cy="1469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3820" cy="146907"/>
            </a:xfrm>
            <a:custGeom>
              <a:avLst/>
              <a:gdLst/>
              <a:ahLst/>
              <a:cxnLst/>
              <a:rect r="r" b="b" t="t" l="l"/>
              <a:pathLst>
                <a:path h="146907" w="973820">
                  <a:moveTo>
                    <a:pt x="0" y="0"/>
                  </a:moveTo>
                  <a:lnTo>
                    <a:pt x="973820" y="0"/>
                  </a:lnTo>
                  <a:lnTo>
                    <a:pt x="9738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738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Wildfire Spread AI Platform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66231" y="3025437"/>
            <a:ext cx="14293069" cy="557789"/>
            <a:chOff x="0" y="0"/>
            <a:chExt cx="3764430" cy="146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64430" cy="146907"/>
            </a:xfrm>
            <a:custGeom>
              <a:avLst/>
              <a:gdLst/>
              <a:ahLst/>
              <a:cxnLst/>
              <a:rect r="r" b="b" t="t" l="l"/>
              <a:pathLst>
                <a:path h="146907" w="3764430">
                  <a:moveTo>
                    <a:pt x="0" y="0"/>
                  </a:moveTo>
                  <a:lnTo>
                    <a:pt x="3764430" y="0"/>
                  </a:lnTo>
                  <a:lnTo>
                    <a:pt x="376443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76443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메인 페이지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3645" y="2467649"/>
            <a:ext cx="1937471" cy="557789"/>
            <a:chOff x="0" y="0"/>
            <a:chExt cx="510280" cy="1469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설명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01116" y="2467649"/>
            <a:ext cx="3521392" cy="557789"/>
            <a:chOff x="0" y="0"/>
            <a:chExt cx="927445" cy="1469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27445" cy="146907"/>
            </a:xfrm>
            <a:custGeom>
              <a:avLst/>
              <a:gdLst/>
              <a:ahLst/>
              <a:cxnLst/>
              <a:rect r="r" b="b" t="t" l="l"/>
              <a:pathLst>
                <a:path h="146907" w="927445">
                  <a:moveTo>
                    <a:pt x="0" y="0"/>
                  </a:moveTo>
                  <a:lnTo>
                    <a:pt x="927445" y="0"/>
                  </a:lnTo>
                  <a:lnTo>
                    <a:pt x="927445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927445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메인 페이지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22508" y="2467649"/>
            <a:ext cx="1937471" cy="557789"/>
            <a:chOff x="0" y="0"/>
            <a:chExt cx="510280" cy="1469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 #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059979" y="2467649"/>
            <a:ext cx="3199321" cy="557789"/>
            <a:chOff x="0" y="0"/>
            <a:chExt cx="842620" cy="1469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42620" cy="146907"/>
            </a:xfrm>
            <a:custGeom>
              <a:avLst/>
              <a:gdLst/>
              <a:ahLst/>
              <a:cxnLst/>
              <a:rect r="r" b="b" t="t" l="l"/>
              <a:pathLst>
                <a:path h="146907" w="842620">
                  <a:moveTo>
                    <a:pt x="0" y="0"/>
                  </a:moveTo>
                  <a:lnTo>
                    <a:pt x="842620" y="0"/>
                  </a:lnTo>
                  <a:lnTo>
                    <a:pt x="8426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426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01-2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416056" y="3707051"/>
            <a:ext cx="675187" cy="557789"/>
            <a:chOff x="0" y="0"/>
            <a:chExt cx="177827" cy="14690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No.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091243" y="3707051"/>
            <a:ext cx="4168057" cy="557789"/>
            <a:chOff x="0" y="0"/>
            <a:chExt cx="1097760" cy="14690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Description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416056" y="4264840"/>
            <a:ext cx="675187" cy="557789"/>
            <a:chOff x="0" y="0"/>
            <a:chExt cx="177827" cy="14690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416056" y="4822629"/>
            <a:ext cx="675187" cy="557789"/>
            <a:chOff x="0" y="0"/>
            <a:chExt cx="177827" cy="14690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16056" y="5380417"/>
            <a:ext cx="675187" cy="557789"/>
            <a:chOff x="0" y="0"/>
            <a:chExt cx="177827" cy="14690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3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416056" y="5938206"/>
            <a:ext cx="675187" cy="557789"/>
            <a:chOff x="0" y="0"/>
            <a:chExt cx="177827" cy="14690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4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091243" y="4264840"/>
            <a:ext cx="4168057" cy="557789"/>
            <a:chOff x="0" y="0"/>
            <a:chExt cx="1097760" cy="14690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버튼 클릭 시 Generative AI 페이지로 이동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091243" y="4822629"/>
            <a:ext cx="4168057" cy="557789"/>
            <a:chOff x="0" y="0"/>
            <a:chExt cx="1097760" cy="14690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버튼 클릭 시 RAG 페이지로 이동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091243" y="5380417"/>
            <a:ext cx="4168057" cy="557789"/>
            <a:chOff x="0" y="0"/>
            <a:chExt cx="1097760" cy="14690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버튼 클릭 시 Vision 페이지로 이동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3091243" y="5938206"/>
            <a:ext cx="4168057" cy="557789"/>
            <a:chOff x="0" y="0"/>
            <a:chExt cx="1097760" cy="14690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버튼 클릭 시 ML 페이지로 이동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7528737" y="3932554"/>
            <a:ext cx="394575" cy="394575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1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7726025" y="4904235"/>
            <a:ext cx="394575" cy="394575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2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7921790" y="5938206"/>
            <a:ext cx="397621" cy="397621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3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7528737" y="6935057"/>
            <a:ext cx="397621" cy="397621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4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852536" y="590643"/>
            <a:ext cx="485595" cy="485595"/>
            <a:chOff x="0" y="0"/>
            <a:chExt cx="647460" cy="647460"/>
          </a:xfrm>
        </p:grpSpPr>
        <p:sp>
          <p:nvSpPr>
            <p:cNvPr name="AutoShape 70" id="70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1" id="71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2" id="72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3" id="73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4" id="74"/>
          <p:cNvSpPr txBox="true"/>
          <p:nvPr/>
        </p:nvSpPr>
        <p:spPr>
          <a:xfrm rot="0">
            <a:off x="1564727" y="608560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화면 설계서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564727" y="1198728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메인 페이지 (2/2)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536" y="3707051"/>
            <a:ext cx="11301259" cy="5410478"/>
          </a:xfrm>
          <a:custGeom>
            <a:avLst/>
            <a:gdLst/>
            <a:ahLst/>
            <a:cxnLst/>
            <a:rect r="r" b="b" t="t" l="l"/>
            <a:pathLst>
              <a:path h="5410478" w="11301259">
                <a:moveTo>
                  <a:pt x="0" y="0"/>
                </a:moveTo>
                <a:lnTo>
                  <a:pt x="11301259" y="0"/>
                </a:lnTo>
                <a:lnTo>
                  <a:pt x="11301259" y="5410478"/>
                </a:lnTo>
                <a:lnTo>
                  <a:pt x="0" y="5410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868585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852536" y="3025437"/>
            <a:ext cx="2113635" cy="557789"/>
            <a:chOff x="0" y="0"/>
            <a:chExt cx="556678" cy="1469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52536" y="2467649"/>
            <a:ext cx="2113635" cy="557789"/>
            <a:chOff x="0" y="0"/>
            <a:chExt cx="556678" cy="1469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프로젝트명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66171" y="2467649"/>
            <a:ext cx="3697474" cy="557789"/>
            <a:chOff x="0" y="0"/>
            <a:chExt cx="973820" cy="1469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3820" cy="146907"/>
            </a:xfrm>
            <a:custGeom>
              <a:avLst/>
              <a:gdLst/>
              <a:ahLst/>
              <a:cxnLst/>
              <a:rect r="r" b="b" t="t" l="l"/>
              <a:pathLst>
                <a:path h="146907" w="973820">
                  <a:moveTo>
                    <a:pt x="0" y="0"/>
                  </a:moveTo>
                  <a:lnTo>
                    <a:pt x="973820" y="0"/>
                  </a:lnTo>
                  <a:lnTo>
                    <a:pt x="9738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738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Wildfire Spread AI Platform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66231" y="3025437"/>
            <a:ext cx="14293069" cy="557789"/>
            <a:chOff x="0" y="0"/>
            <a:chExt cx="3764430" cy="146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64430" cy="146907"/>
            </a:xfrm>
            <a:custGeom>
              <a:avLst/>
              <a:gdLst/>
              <a:ahLst/>
              <a:cxnLst/>
              <a:rect r="r" b="b" t="t" l="l"/>
              <a:pathLst>
                <a:path h="146907" w="3764430">
                  <a:moveTo>
                    <a:pt x="0" y="0"/>
                  </a:moveTo>
                  <a:lnTo>
                    <a:pt x="3764430" y="0"/>
                  </a:lnTo>
                  <a:lnTo>
                    <a:pt x="376443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76443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Generative AI 페이지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3645" y="2467649"/>
            <a:ext cx="1937471" cy="557789"/>
            <a:chOff x="0" y="0"/>
            <a:chExt cx="510280" cy="1469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설명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01116" y="2467649"/>
            <a:ext cx="3521392" cy="557789"/>
            <a:chOff x="0" y="0"/>
            <a:chExt cx="927445" cy="1469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27445" cy="146907"/>
            </a:xfrm>
            <a:custGeom>
              <a:avLst/>
              <a:gdLst/>
              <a:ahLst/>
              <a:cxnLst/>
              <a:rect r="r" b="b" t="t" l="l"/>
              <a:pathLst>
                <a:path h="146907" w="927445">
                  <a:moveTo>
                    <a:pt x="0" y="0"/>
                  </a:moveTo>
                  <a:lnTo>
                    <a:pt x="927445" y="0"/>
                  </a:lnTo>
                  <a:lnTo>
                    <a:pt x="927445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927445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산불 챗봇 페이지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22508" y="2467649"/>
            <a:ext cx="1937471" cy="557789"/>
            <a:chOff x="0" y="0"/>
            <a:chExt cx="510280" cy="1469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 #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059979" y="2467649"/>
            <a:ext cx="3199321" cy="557789"/>
            <a:chOff x="0" y="0"/>
            <a:chExt cx="842620" cy="1469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42620" cy="146907"/>
            </a:xfrm>
            <a:custGeom>
              <a:avLst/>
              <a:gdLst/>
              <a:ahLst/>
              <a:cxnLst/>
              <a:rect r="r" b="b" t="t" l="l"/>
              <a:pathLst>
                <a:path h="146907" w="842620">
                  <a:moveTo>
                    <a:pt x="0" y="0"/>
                  </a:moveTo>
                  <a:lnTo>
                    <a:pt x="842620" y="0"/>
                  </a:lnTo>
                  <a:lnTo>
                    <a:pt x="8426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426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02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416056" y="3707051"/>
            <a:ext cx="675187" cy="557789"/>
            <a:chOff x="0" y="0"/>
            <a:chExt cx="177827" cy="14690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No.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091243" y="3707051"/>
            <a:ext cx="4168057" cy="557789"/>
            <a:chOff x="0" y="0"/>
            <a:chExt cx="1097760" cy="14690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Description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416056" y="4264840"/>
            <a:ext cx="675187" cy="557789"/>
            <a:chOff x="0" y="0"/>
            <a:chExt cx="177827" cy="14690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416056" y="4822629"/>
            <a:ext cx="675187" cy="557789"/>
            <a:chOff x="0" y="0"/>
            <a:chExt cx="177827" cy="14690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16056" y="5380417"/>
            <a:ext cx="675187" cy="976889"/>
            <a:chOff x="0" y="0"/>
            <a:chExt cx="177827" cy="2572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7827" cy="257288"/>
            </a:xfrm>
            <a:custGeom>
              <a:avLst/>
              <a:gdLst/>
              <a:ahLst/>
              <a:cxnLst/>
              <a:rect r="r" b="b" t="t" l="l"/>
              <a:pathLst>
                <a:path h="257288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257288"/>
                  </a:lnTo>
                  <a:lnTo>
                    <a:pt x="0" y="257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77827" cy="276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3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416056" y="6357306"/>
            <a:ext cx="675187" cy="557789"/>
            <a:chOff x="0" y="0"/>
            <a:chExt cx="177827" cy="14690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4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091243" y="4264840"/>
            <a:ext cx="4168057" cy="557789"/>
            <a:chOff x="0" y="0"/>
            <a:chExt cx="1097760" cy="14690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사용자 메시지 입력 (강원도 산불 혹은 산불 관련 질문)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091243" y="4822629"/>
            <a:ext cx="4168057" cy="557789"/>
            <a:chOff x="0" y="0"/>
            <a:chExt cx="1097760" cy="14690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입력 버튼 (Enter)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091243" y="5380417"/>
            <a:ext cx="4168057" cy="976889"/>
            <a:chOff x="0" y="0"/>
            <a:chExt cx="1097760" cy="25728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97760" cy="257288"/>
            </a:xfrm>
            <a:custGeom>
              <a:avLst/>
              <a:gdLst/>
              <a:ahLst/>
              <a:cxnLst/>
              <a:rect r="r" b="b" t="t" l="l"/>
              <a:pathLst>
                <a:path h="257288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257288"/>
                  </a:lnTo>
                  <a:lnTo>
                    <a:pt x="0" y="257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1097760" cy="276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LLM 컨텍스트 생성 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RAG 기반으로 로컬에서 실행시킨 모델로 텍스트 생성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번역과 요약 모델은 클라우드에서 실행 후 답변 생성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3091243" y="6357306"/>
            <a:ext cx="4168057" cy="557789"/>
            <a:chOff x="0" y="0"/>
            <a:chExt cx="1097760" cy="14690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대화 초기화 가능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909353" y="8202738"/>
            <a:ext cx="394575" cy="394575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1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718190" y="8202738"/>
            <a:ext cx="394575" cy="394575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2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789488" y="4575217"/>
            <a:ext cx="397621" cy="397621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3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9624261" y="3766984"/>
            <a:ext cx="397621" cy="397621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4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852536" y="590643"/>
            <a:ext cx="485595" cy="485595"/>
            <a:chOff x="0" y="0"/>
            <a:chExt cx="647460" cy="647460"/>
          </a:xfrm>
        </p:grpSpPr>
        <p:sp>
          <p:nvSpPr>
            <p:cNvPr name="AutoShape 70" id="70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1" id="71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2" id="72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3" id="73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4" id="74"/>
          <p:cNvSpPr txBox="true"/>
          <p:nvPr/>
        </p:nvSpPr>
        <p:spPr>
          <a:xfrm rot="0">
            <a:off x="1564727" y="608560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화면 설계서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564727" y="1198728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Generative AI 페이지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69787"/>
            <a:ext cx="673000" cy="673000"/>
            <a:chOff x="0" y="0"/>
            <a:chExt cx="897333" cy="897333"/>
          </a:xfrm>
        </p:grpSpPr>
        <p:sp>
          <p:nvSpPr>
            <p:cNvPr name="AutoShape 3" id="3"/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448667" y="0"/>
              <a:ext cx="0" cy="897333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131411" y="131411"/>
              <a:ext cx="634511" cy="634511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131411" y="131411"/>
              <a:ext cx="634511" cy="634511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918018" y="682425"/>
            <a:ext cx="5328916" cy="99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7499" spc="-224" b="true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5200" y="1901624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5200" y="3771238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5389" y="1901624"/>
            <a:ext cx="5403203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기획서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0583" y="3771238"/>
            <a:ext cx="5844542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 기술 목록/경험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0583" y="2690475"/>
            <a:ext cx="781418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12"/>
              </a:lnSpc>
            </a:pPr>
            <a:r>
              <a:rPr lang="en-US" sz="2900" spc="87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1.1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44604" y="2690475"/>
            <a:ext cx="2169711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2"/>
              </a:lnSpc>
            </a:pPr>
            <a:r>
              <a:rPr lang="en-US" sz="290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기획 의도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70583" y="3225957"/>
            <a:ext cx="781418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12"/>
              </a:lnSpc>
            </a:pPr>
            <a:r>
              <a:rPr lang="en-US" sz="2900" spc="87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1.2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44604" y="3225957"/>
            <a:ext cx="1842387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2"/>
              </a:lnSpc>
            </a:pPr>
            <a:r>
              <a:rPr lang="en-US" sz="290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개발 목표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5200" y="4569814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70583" y="4569814"/>
            <a:ext cx="4869734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스케줄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5200" y="5368390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70583" y="5368390"/>
            <a:ext cx="5844542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요구사항 분석서 및 정의서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70583" y="6166966"/>
            <a:ext cx="8047607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화면 설계서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70583" y="6965542"/>
            <a:ext cx="1652869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UML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70583" y="7764118"/>
            <a:ext cx="5844542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ER Diagram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70583" y="8562694"/>
            <a:ext cx="4869734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머신러닝 결과서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5200" y="6166966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5200" y="6965542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5200" y="7764118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5200" y="8562694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36077" y="1901624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9.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98869" y="4568290"/>
            <a:ext cx="1001229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64627" y="5347816"/>
            <a:ext cx="72426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11.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60345" y="1901624"/>
            <a:ext cx="5830894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기능 및 서비스 코드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60345" y="2785524"/>
            <a:ext cx="724647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12"/>
              </a:lnSpc>
            </a:pPr>
            <a:r>
              <a:rPr lang="en-US" sz="2900" spc="87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9.1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4991" y="2785524"/>
            <a:ext cx="2778202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2"/>
              </a:lnSpc>
            </a:pPr>
            <a:r>
              <a:rPr lang="en-US" sz="290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1차 프로젝트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60345" y="3416457"/>
            <a:ext cx="781418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12"/>
              </a:lnSpc>
            </a:pPr>
            <a:r>
              <a:rPr lang="en-US" sz="2900" spc="87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9.2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60345" y="4047389"/>
            <a:ext cx="781418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12"/>
              </a:lnSpc>
            </a:pPr>
            <a:r>
              <a:rPr lang="en-US" sz="2900" spc="87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9.3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4991" y="3416457"/>
            <a:ext cx="2778202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2"/>
              </a:lnSpc>
            </a:pPr>
            <a:r>
              <a:rPr lang="en-US" sz="290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2차 프로젝트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4991" y="4047389"/>
            <a:ext cx="2407775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2"/>
              </a:lnSpc>
            </a:pPr>
            <a:r>
              <a:rPr lang="en-US" sz="290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추가 프로젝트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28154" y="6117817"/>
            <a:ext cx="860741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12.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528154" y="6936967"/>
            <a:ext cx="860741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13.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71548" y="4568290"/>
            <a:ext cx="6553476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Software Architecture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560345" y="5347816"/>
            <a:ext cx="5403203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560345" y="6117817"/>
            <a:ext cx="5403203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 개발 계획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560345" y="6936967"/>
            <a:ext cx="5403203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소감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536" y="3025437"/>
            <a:ext cx="2113635" cy="557789"/>
            <a:chOff x="0" y="0"/>
            <a:chExt cx="556678" cy="146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2536" y="2467649"/>
            <a:ext cx="2113635" cy="557789"/>
            <a:chOff x="0" y="0"/>
            <a:chExt cx="556678" cy="1469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프로젝트명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2536" y="3707051"/>
            <a:ext cx="11301259" cy="5198579"/>
          </a:xfrm>
          <a:custGeom>
            <a:avLst/>
            <a:gdLst/>
            <a:ahLst/>
            <a:cxnLst/>
            <a:rect r="r" b="b" t="t" l="l"/>
            <a:pathLst>
              <a:path h="5198579" w="11301259">
                <a:moveTo>
                  <a:pt x="0" y="0"/>
                </a:moveTo>
                <a:lnTo>
                  <a:pt x="11301259" y="0"/>
                </a:lnTo>
                <a:lnTo>
                  <a:pt x="11301259" y="5198579"/>
                </a:lnTo>
                <a:lnTo>
                  <a:pt x="0" y="5198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868585"/>
            </a:solidFill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2966171" y="2467649"/>
            <a:ext cx="3697474" cy="557789"/>
            <a:chOff x="0" y="0"/>
            <a:chExt cx="973820" cy="1469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3820" cy="146907"/>
            </a:xfrm>
            <a:custGeom>
              <a:avLst/>
              <a:gdLst/>
              <a:ahLst/>
              <a:cxnLst/>
              <a:rect r="r" b="b" t="t" l="l"/>
              <a:pathLst>
                <a:path h="146907" w="973820">
                  <a:moveTo>
                    <a:pt x="0" y="0"/>
                  </a:moveTo>
                  <a:lnTo>
                    <a:pt x="973820" y="0"/>
                  </a:lnTo>
                  <a:lnTo>
                    <a:pt x="9738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738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Wildfire Spread AI Platform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66231" y="3025437"/>
            <a:ext cx="14293129" cy="557789"/>
            <a:chOff x="0" y="0"/>
            <a:chExt cx="3764445" cy="146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64445" cy="146907"/>
            </a:xfrm>
            <a:custGeom>
              <a:avLst/>
              <a:gdLst/>
              <a:ahLst/>
              <a:cxnLst/>
              <a:rect r="r" b="b" t="t" l="l"/>
              <a:pathLst>
                <a:path h="146907" w="3764445">
                  <a:moveTo>
                    <a:pt x="0" y="0"/>
                  </a:moveTo>
                  <a:lnTo>
                    <a:pt x="3764445" y="0"/>
                  </a:lnTo>
                  <a:lnTo>
                    <a:pt x="3764445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764445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RAG 페이지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3645" y="2467649"/>
            <a:ext cx="1937471" cy="557789"/>
            <a:chOff x="0" y="0"/>
            <a:chExt cx="510280" cy="1469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설명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01116" y="2467649"/>
            <a:ext cx="3521392" cy="557789"/>
            <a:chOff x="0" y="0"/>
            <a:chExt cx="927445" cy="1469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27445" cy="146907"/>
            </a:xfrm>
            <a:custGeom>
              <a:avLst/>
              <a:gdLst/>
              <a:ahLst/>
              <a:cxnLst/>
              <a:rect r="r" b="b" t="t" l="l"/>
              <a:pathLst>
                <a:path h="146907" w="927445">
                  <a:moveTo>
                    <a:pt x="0" y="0"/>
                  </a:moveTo>
                  <a:lnTo>
                    <a:pt x="927445" y="0"/>
                  </a:lnTo>
                  <a:lnTo>
                    <a:pt x="927445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927445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정보 검색 및 질문 페이지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22508" y="2467649"/>
            <a:ext cx="1937471" cy="557789"/>
            <a:chOff x="0" y="0"/>
            <a:chExt cx="510280" cy="1469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 #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059979" y="2467649"/>
            <a:ext cx="3199321" cy="557789"/>
            <a:chOff x="0" y="0"/>
            <a:chExt cx="842620" cy="1469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42620" cy="146907"/>
            </a:xfrm>
            <a:custGeom>
              <a:avLst/>
              <a:gdLst/>
              <a:ahLst/>
              <a:cxnLst/>
              <a:rect r="r" b="b" t="t" l="l"/>
              <a:pathLst>
                <a:path h="146907" w="842620">
                  <a:moveTo>
                    <a:pt x="0" y="0"/>
                  </a:moveTo>
                  <a:lnTo>
                    <a:pt x="842620" y="0"/>
                  </a:lnTo>
                  <a:lnTo>
                    <a:pt x="8426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426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03-1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416056" y="3707051"/>
            <a:ext cx="675187" cy="557789"/>
            <a:chOff x="0" y="0"/>
            <a:chExt cx="177827" cy="14690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No.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091243" y="3707051"/>
            <a:ext cx="4168057" cy="557789"/>
            <a:chOff x="0" y="0"/>
            <a:chExt cx="1097760" cy="14690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Description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416056" y="4264840"/>
            <a:ext cx="675187" cy="767339"/>
            <a:chOff x="0" y="0"/>
            <a:chExt cx="177827" cy="20209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7827" cy="202097"/>
            </a:xfrm>
            <a:custGeom>
              <a:avLst/>
              <a:gdLst/>
              <a:ahLst/>
              <a:cxnLst/>
              <a:rect r="r" b="b" t="t" l="l"/>
              <a:pathLst>
                <a:path h="20209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202097"/>
                  </a:lnTo>
                  <a:lnTo>
                    <a:pt x="0" y="202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77827" cy="22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416056" y="5032179"/>
            <a:ext cx="675187" cy="557789"/>
            <a:chOff x="0" y="0"/>
            <a:chExt cx="177827" cy="14690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16056" y="5589967"/>
            <a:ext cx="675187" cy="1395989"/>
            <a:chOff x="0" y="0"/>
            <a:chExt cx="177827" cy="36766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7827" cy="367668"/>
            </a:xfrm>
            <a:custGeom>
              <a:avLst/>
              <a:gdLst/>
              <a:ahLst/>
              <a:cxnLst/>
              <a:rect r="r" b="b" t="t" l="l"/>
              <a:pathLst>
                <a:path h="367668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367668"/>
                  </a:lnTo>
                  <a:lnTo>
                    <a:pt x="0" y="367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77827" cy="386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3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091243" y="4264840"/>
            <a:ext cx="4168057" cy="767339"/>
            <a:chOff x="0" y="0"/>
            <a:chExt cx="1097760" cy="20209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97760" cy="202097"/>
            </a:xfrm>
            <a:custGeom>
              <a:avLst/>
              <a:gdLst/>
              <a:ahLst/>
              <a:cxnLst/>
              <a:rect r="r" b="b" t="t" l="l"/>
              <a:pathLst>
                <a:path h="20209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202097"/>
                  </a:lnTo>
                  <a:lnTo>
                    <a:pt x="0" y="202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1097760" cy="22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사용자 질문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사용자가 강원도 산불 혹은 산불에 관련된 질문을 생성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091243" y="5032179"/>
            <a:ext cx="4168057" cy="557789"/>
            <a:chOff x="0" y="0"/>
            <a:chExt cx="1097760" cy="14690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검색 버튼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091243" y="5589967"/>
            <a:ext cx="4168057" cy="1395989"/>
            <a:chOff x="0" y="0"/>
            <a:chExt cx="1097760" cy="36766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97760" cy="367668"/>
            </a:xfrm>
            <a:custGeom>
              <a:avLst/>
              <a:gdLst/>
              <a:ahLst/>
              <a:cxnLst/>
              <a:rect r="r" b="b" t="t" l="l"/>
              <a:pathLst>
                <a:path h="367668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367668"/>
                  </a:lnTo>
                  <a:lnTo>
                    <a:pt x="0" y="3676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097760" cy="386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참고 문헌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강원도 산불, 과거 산불 데이터, 근황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산불 백서, 산불이란, 산불에 관한 데이터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fwi란? 등 머신러닝 외 모델 학습을 시킬 때 사용한 데이터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정부의 정책, 대응, 방안 등 산불에 대한 정부의 반응을 저장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831992" y="4980725"/>
            <a:ext cx="394575" cy="394575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1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872181" y="6477153"/>
            <a:ext cx="394575" cy="394575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3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859890" y="7162292"/>
            <a:ext cx="397621" cy="397621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4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852536" y="590643"/>
            <a:ext cx="485595" cy="485595"/>
            <a:chOff x="0" y="0"/>
            <a:chExt cx="647460" cy="647460"/>
          </a:xfrm>
        </p:grpSpPr>
        <p:sp>
          <p:nvSpPr>
            <p:cNvPr name="AutoShape 61" id="61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2" id="62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3" id="63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4" id="64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5" id="65"/>
          <p:cNvGrpSpPr/>
          <p:nvPr/>
        </p:nvGrpSpPr>
        <p:grpSpPr>
          <a:xfrm rot="0">
            <a:off x="1894432" y="5709201"/>
            <a:ext cx="394575" cy="394575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2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2416056" y="6985956"/>
            <a:ext cx="675187" cy="1815089"/>
            <a:chOff x="0" y="0"/>
            <a:chExt cx="177827" cy="478048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77827" cy="478048"/>
            </a:xfrm>
            <a:custGeom>
              <a:avLst/>
              <a:gdLst/>
              <a:ahLst/>
              <a:cxnLst/>
              <a:rect r="r" b="b" t="t" l="l"/>
              <a:pathLst>
                <a:path h="478048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478048"/>
                  </a:lnTo>
                  <a:lnTo>
                    <a:pt x="0" y="478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19050"/>
              <a:ext cx="177827" cy="497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4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3091243" y="6985956"/>
            <a:ext cx="4168057" cy="1815089"/>
            <a:chOff x="0" y="0"/>
            <a:chExt cx="1097760" cy="478048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097760" cy="478048"/>
            </a:xfrm>
            <a:custGeom>
              <a:avLst/>
              <a:gdLst/>
              <a:ahLst/>
              <a:cxnLst/>
              <a:rect r="r" b="b" t="t" l="l"/>
              <a:pathLst>
                <a:path h="478048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478048"/>
                  </a:lnTo>
                  <a:lnTo>
                    <a:pt x="0" y="4780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0" y="-19050"/>
              <a:ext cx="1097760" cy="497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결과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꼭 참고 문헌에 기반하여 답을 할 후 있도록 설정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참고 문헌에 없다면 참고 할 수 있는 문맥이 없다고 반환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답변은 무조건 한국어로 답변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PDF가 다른나라 언어라면 원문으로 읽고 답변은 한국어로 함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PDF가 다른나라 언어라면 답변시 번역 후 무조건 한국어로 답변해야함</a:t>
              </a: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1564727" y="608560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화면 설계서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564727" y="1198728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RAG 페이지 (1/2)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536" y="3025437"/>
            <a:ext cx="2113635" cy="557789"/>
            <a:chOff x="0" y="0"/>
            <a:chExt cx="556678" cy="146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2536" y="2467649"/>
            <a:ext cx="2113635" cy="557789"/>
            <a:chOff x="0" y="0"/>
            <a:chExt cx="556678" cy="1469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프로젝트명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2536" y="3707051"/>
            <a:ext cx="11301259" cy="5424604"/>
          </a:xfrm>
          <a:custGeom>
            <a:avLst/>
            <a:gdLst/>
            <a:ahLst/>
            <a:cxnLst/>
            <a:rect r="r" b="b" t="t" l="l"/>
            <a:pathLst>
              <a:path h="5424604" w="11301259">
                <a:moveTo>
                  <a:pt x="0" y="0"/>
                </a:moveTo>
                <a:lnTo>
                  <a:pt x="11301259" y="0"/>
                </a:lnTo>
                <a:lnTo>
                  <a:pt x="11301259" y="5424604"/>
                </a:lnTo>
                <a:lnTo>
                  <a:pt x="0" y="5424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868585"/>
            </a:solidFill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2966171" y="2467649"/>
            <a:ext cx="3697474" cy="557789"/>
            <a:chOff x="0" y="0"/>
            <a:chExt cx="973820" cy="1469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3820" cy="146907"/>
            </a:xfrm>
            <a:custGeom>
              <a:avLst/>
              <a:gdLst/>
              <a:ahLst/>
              <a:cxnLst/>
              <a:rect r="r" b="b" t="t" l="l"/>
              <a:pathLst>
                <a:path h="146907" w="973820">
                  <a:moveTo>
                    <a:pt x="0" y="0"/>
                  </a:moveTo>
                  <a:lnTo>
                    <a:pt x="973820" y="0"/>
                  </a:lnTo>
                  <a:lnTo>
                    <a:pt x="9738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738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Wildfire Spread AI Platform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66231" y="3025437"/>
            <a:ext cx="14293129" cy="557789"/>
            <a:chOff x="0" y="0"/>
            <a:chExt cx="3764445" cy="146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64445" cy="146907"/>
            </a:xfrm>
            <a:custGeom>
              <a:avLst/>
              <a:gdLst/>
              <a:ahLst/>
              <a:cxnLst/>
              <a:rect r="r" b="b" t="t" l="l"/>
              <a:pathLst>
                <a:path h="146907" w="3764445">
                  <a:moveTo>
                    <a:pt x="0" y="0"/>
                  </a:moveTo>
                  <a:lnTo>
                    <a:pt x="3764445" y="0"/>
                  </a:lnTo>
                  <a:lnTo>
                    <a:pt x="3764445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764445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RAG 페이지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3645" y="2467649"/>
            <a:ext cx="1937471" cy="557789"/>
            <a:chOff x="0" y="0"/>
            <a:chExt cx="510280" cy="1469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설명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01116" y="2467649"/>
            <a:ext cx="3521392" cy="557789"/>
            <a:chOff x="0" y="0"/>
            <a:chExt cx="927445" cy="1469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27445" cy="146907"/>
            </a:xfrm>
            <a:custGeom>
              <a:avLst/>
              <a:gdLst/>
              <a:ahLst/>
              <a:cxnLst/>
              <a:rect r="r" b="b" t="t" l="l"/>
              <a:pathLst>
                <a:path h="146907" w="927445">
                  <a:moveTo>
                    <a:pt x="0" y="0"/>
                  </a:moveTo>
                  <a:lnTo>
                    <a:pt x="927445" y="0"/>
                  </a:lnTo>
                  <a:lnTo>
                    <a:pt x="927445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927445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정보 검색 및 질문 페이지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22508" y="2467649"/>
            <a:ext cx="1937471" cy="557789"/>
            <a:chOff x="0" y="0"/>
            <a:chExt cx="510280" cy="1469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 #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059979" y="2467649"/>
            <a:ext cx="3199321" cy="557789"/>
            <a:chOff x="0" y="0"/>
            <a:chExt cx="842620" cy="1469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42620" cy="146907"/>
            </a:xfrm>
            <a:custGeom>
              <a:avLst/>
              <a:gdLst/>
              <a:ahLst/>
              <a:cxnLst/>
              <a:rect r="r" b="b" t="t" l="l"/>
              <a:pathLst>
                <a:path h="146907" w="842620">
                  <a:moveTo>
                    <a:pt x="0" y="0"/>
                  </a:moveTo>
                  <a:lnTo>
                    <a:pt x="842620" y="0"/>
                  </a:lnTo>
                  <a:lnTo>
                    <a:pt x="8426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426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03-2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416056" y="3707051"/>
            <a:ext cx="675187" cy="557789"/>
            <a:chOff x="0" y="0"/>
            <a:chExt cx="177827" cy="14690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No.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091243" y="3707051"/>
            <a:ext cx="4168057" cy="557789"/>
            <a:chOff x="0" y="0"/>
            <a:chExt cx="1097760" cy="14690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Description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416056" y="4264840"/>
            <a:ext cx="675187" cy="767339"/>
            <a:chOff x="0" y="0"/>
            <a:chExt cx="177827" cy="20209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7827" cy="202097"/>
            </a:xfrm>
            <a:custGeom>
              <a:avLst/>
              <a:gdLst/>
              <a:ahLst/>
              <a:cxnLst/>
              <a:rect r="r" b="b" t="t" l="l"/>
              <a:pathLst>
                <a:path h="20209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202097"/>
                  </a:lnTo>
                  <a:lnTo>
                    <a:pt x="0" y="202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77827" cy="22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091243" y="4264840"/>
            <a:ext cx="4168057" cy="767339"/>
            <a:chOff x="0" y="0"/>
            <a:chExt cx="1097760" cy="20209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97760" cy="202097"/>
            </a:xfrm>
            <a:custGeom>
              <a:avLst/>
              <a:gdLst/>
              <a:ahLst/>
              <a:cxnLst/>
              <a:rect r="r" b="b" t="t" l="l"/>
              <a:pathLst>
                <a:path h="20209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202097"/>
                  </a:lnTo>
                  <a:lnTo>
                    <a:pt x="0" y="202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097760" cy="221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참고 문헌의 종류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가장 위에 있을 수록 관련도가 높음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861897" y="3782077"/>
            <a:ext cx="394575" cy="394575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1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52536" y="590643"/>
            <a:ext cx="485595" cy="485595"/>
            <a:chOff x="0" y="0"/>
            <a:chExt cx="647460" cy="647460"/>
          </a:xfrm>
        </p:grpSpPr>
        <p:sp>
          <p:nvSpPr>
            <p:cNvPr name="AutoShape 43" id="4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47" id="47"/>
          <p:cNvSpPr txBox="true"/>
          <p:nvPr/>
        </p:nvSpPr>
        <p:spPr>
          <a:xfrm rot="0">
            <a:off x="1564727" y="608560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화면 설계서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64727" y="1198728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RAG 페이지 (2/2)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2536" y="3025437"/>
            <a:ext cx="2113635" cy="557789"/>
            <a:chOff x="0" y="0"/>
            <a:chExt cx="556678" cy="146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2536" y="2467649"/>
            <a:ext cx="2113635" cy="557789"/>
            <a:chOff x="0" y="0"/>
            <a:chExt cx="556678" cy="1469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6678" cy="146907"/>
            </a:xfrm>
            <a:custGeom>
              <a:avLst/>
              <a:gdLst/>
              <a:ahLst/>
              <a:cxnLst/>
              <a:rect r="r" b="b" t="t" l="l"/>
              <a:pathLst>
                <a:path h="146907" w="556678">
                  <a:moveTo>
                    <a:pt x="0" y="0"/>
                  </a:moveTo>
                  <a:lnTo>
                    <a:pt x="556678" y="0"/>
                  </a:lnTo>
                  <a:lnTo>
                    <a:pt x="556678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6678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프로젝트명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2536" y="3707051"/>
            <a:ext cx="11301259" cy="5396351"/>
          </a:xfrm>
          <a:custGeom>
            <a:avLst/>
            <a:gdLst/>
            <a:ahLst/>
            <a:cxnLst/>
            <a:rect r="r" b="b" t="t" l="l"/>
            <a:pathLst>
              <a:path h="5396351" w="11301259">
                <a:moveTo>
                  <a:pt x="0" y="0"/>
                </a:moveTo>
                <a:lnTo>
                  <a:pt x="11301259" y="0"/>
                </a:lnTo>
                <a:lnTo>
                  <a:pt x="11301259" y="5396351"/>
                </a:lnTo>
                <a:lnTo>
                  <a:pt x="0" y="5396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868585"/>
            </a:solidFill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2966171" y="2467649"/>
            <a:ext cx="3697474" cy="557789"/>
            <a:chOff x="0" y="0"/>
            <a:chExt cx="973820" cy="1469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3820" cy="146907"/>
            </a:xfrm>
            <a:custGeom>
              <a:avLst/>
              <a:gdLst/>
              <a:ahLst/>
              <a:cxnLst/>
              <a:rect r="r" b="b" t="t" l="l"/>
              <a:pathLst>
                <a:path h="146907" w="973820">
                  <a:moveTo>
                    <a:pt x="0" y="0"/>
                  </a:moveTo>
                  <a:lnTo>
                    <a:pt x="973820" y="0"/>
                  </a:lnTo>
                  <a:lnTo>
                    <a:pt x="9738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9738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Wildfire Spread AI Platform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66231" y="3025437"/>
            <a:ext cx="14293129" cy="557789"/>
            <a:chOff x="0" y="0"/>
            <a:chExt cx="3764445" cy="146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64445" cy="146907"/>
            </a:xfrm>
            <a:custGeom>
              <a:avLst/>
              <a:gdLst/>
              <a:ahLst/>
              <a:cxnLst/>
              <a:rect r="r" b="b" t="t" l="l"/>
              <a:pathLst>
                <a:path h="146907" w="3764445">
                  <a:moveTo>
                    <a:pt x="0" y="0"/>
                  </a:moveTo>
                  <a:lnTo>
                    <a:pt x="3764445" y="0"/>
                  </a:lnTo>
                  <a:lnTo>
                    <a:pt x="3764445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764445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ML 페이지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3645" y="2467649"/>
            <a:ext cx="1937471" cy="557789"/>
            <a:chOff x="0" y="0"/>
            <a:chExt cx="510280" cy="1469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설명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01116" y="2467649"/>
            <a:ext cx="3521392" cy="557789"/>
            <a:chOff x="0" y="0"/>
            <a:chExt cx="927445" cy="1469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27445" cy="146907"/>
            </a:xfrm>
            <a:custGeom>
              <a:avLst/>
              <a:gdLst/>
              <a:ahLst/>
              <a:cxnLst/>
              <a:rect r="r" b="b" t="t" l="l"/>
              <a:pathLst>
                <a:path h="146907" w="927445">
                  <a:moveTo>
                    <a:pt x="0" y="0"/>
                  </a:moveTo>
                  <a:lnTo>
                    <a:pt x="927445" y="0"/>
                  </a:lnTo>
                  <a:lnTo>
                    <a:pt x="927445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927445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산불 확산 예측 페이지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22508" y="2467649"/>
            <a:ext cx="1937471" cy="557789"/>
            <a:chOff x="0" y="0"/>
            <a:chExt cx="510280" cy="1469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0280" cy="146907"/>
            </a:xfrm>
            <a:custGeom>
              <a:avLst/>
              <a:gdLst/>
              <a:ahLst/>
              <a:cxnLst/>
              <a:rect r="r" b="b" t="t" l="l"/>
              <a:pathLst>
                <a:path h="146907" w="510280">
                  <a:moveTo>
                    <a:pt x="0" y="0"/>
                  </a:moveTo>
                  <a:lnTo>
                    <a:pt x="510280" y="0"/>
                  </a:lnTo>
                  <a:lnTo>
                    <a:pt x="51028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1028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페이지 #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059979" y="2467649"/>
            <a:ext cx="3199321" cy="557789"/>
            <a:chOff x="0" y="0"/>
            <a:chExt cx="842620" cy="1469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42620" cy="146907"/>
            </a:xfrm>
            <a:custGeom>
              <a:avLst/>
              <a:gdLst/>
              <a:ahLst/>
              <a:cxnLst/>
              <a:rect r="r" b="b" t="t" l="l"/>
              <a:pathLst>
                <a:path h="146907" w="842620">
                  <a:moveTo>
                    <a:pt x="0" y="0"/>
                  </a:moveTo>
                  <a:lnTo>
                    <a:pt x="842620" y="0"/>
                  </a:lnTo>
                  <a:lnTo>
                    <a:pt x="84262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4262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04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416056" y="3707051"/>
            <a:ext cx="675187" cy="557789"/>
            <a:chOff x="0" y="0"/>
            <a:chExt cx="177827" cy="14690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B9E5FE"/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No.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091243" y="3707051"/>
            <a:ext cx="4168057" cy="557789"/>
            <a:chOff x="0" y="0"/>
            <a:chExt cx="1097760" cy="14690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Description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416056" y="4264840"/>
            <a:ext cx="675187" cy="967347"/>
            <a:chOff x="0" y="0"/>
            <a:chExt cx="177827" cy="2547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7827" cy="254775"/>
            </a:xfrm>
            <a:custGeom>
              <a:avLst/>
              <a:gdLst/>
              <a:ahLst/>
              <a:cxnLst/>
              <a:rect r="r" b="b" t="t" l="l"/>
              <a:pathLst>
                <a:path h="254775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254775"/>
                  </a:lnTo>
                  <a:lnTo>
                    <a:pt x="0" y="2547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77827" cy="273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415996" y="5232187"/>
            <a:ext cx="675187" cy="1173040"/>
            <a:chOff x="0" y="0"/>
            <a:chExt cx="177827" cy="30894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7827" cy="308949"/>
            </a:xfrm>
            <a:custGeom>
              <a:avLst/>
              <a:gdLst/>
              <a:ahLst/>
              <a:cxnLst/>
              <a:rect r="r" b="b" t="t" l="l"/>
              <a:pathLst>
                <a:path h="308949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308949"/>
                  </a:lnTo>
                  <a:lnTo>
                    <a:pt x="0" y="3089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77827" cy="327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2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16056" y="6418626"/>
            <a:ext cx="675187" cy="976889"/>
            <a:chOff x="0" y="0"/>
            <a:chExt cx="177827" cy="2572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7827" cy="257288"/>
            </a:xfrm>
            <a:custGeom>
              <a:avLst/>
              <a:gdLst/>
              <a:ahLst/>
              <a:cxnLst/>
              <a:rect r="r" b="b" t="t" l="l"/>
              <a:pathLst>
                <a:path h="257288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257288"/>
                  </a:lnTo>
                  <a:lnTo>
                    <a:pt x="0" y="257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77827" cy="276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3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091243" y="4264840"/>
            <a:ext cx="4168057" cy="976889"/>
            <a:chOff x="0" y="0"/>
            <a:chExt cx="1097760" cy="25728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97760" cy="257288"/>
            </a:xfrm>
            <a:custGeom>
              <a:avLst/>
              <a:gdLst/>
              <a:ahLst/>
              <a:cxnLst/>
              <a:rect r="r" b="b" t="t" l="l"/>
              <a:pathLst>
                <a:path h="257288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257288"/>
                  </a:lnTo>
                  <a:lnTo>
                    <a:pt x="0" y="257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1097760" cy="276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강원도 지역 선택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Oracle DB에 저장되어있는 지역별 기후, 지형, 위성 데이터를 기반으로 예측 수행 (데이터는 25년 7월 29일 기준) 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091183" y="5232187"/>
            <a:ext cx="4168057" cy="1186439"/>
            <a:chOff x="0" y="0"/>
            <a:chExt cx="1097760" cy="31247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97760" cy="312478"/>
            </a:xfrm>
            <a:custGeom>
              <a:avLst/>
              <a:gdLst/>
              <a:ahLst/>
              <a:cxnLst/>
              <a:rect r="r" b="b" t="t" l="l"/>
              <a:pathLst>
                <a:path h="312478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312478"/>
                  </a:lnTo>
                  <a:lnTo>
                    <a:pt x="0" y="312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1097760" cy="331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선택 완료 버튼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지역 선택 후 완료 버튼을 누르면 해당 지역을 폴리곤으로 표시한 후 지도가 확대되어 해당 지역이 어디인지 시각적으로 사용자에게 보여줌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091243" y="6418626"/>
            <a:ext cx="4168057" cy="976889"/>
            <a:chOff x="0" y="0"/>
            <a:chExt cx="1097760" cy="25728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097760" cy="257288"/>
            </a:xfrm>
            <a:custGeom>
              <a:avLst/>
              <a:gdLst/>
              <a:ahLst/>
              <a:cxnLst/>
              <a:rect r="r" b="b" t="t" l="l"/>
              <a:pathLst>
                <a:path h="257288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257288"/>
                  </a:lnTo>
                  <a:lnTo>
                    <a:pt x="0" y="257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097760" cy="276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위도 경도 자동 설정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지역 선택시 DB에 저장되어 있는 위경도 기준으로 불러옴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지도 클릭해서 선택시 해당 위치의 위경도를 바로 입력 받음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759372" y="3870265"/>
            <a:ext cx="394575" cy="394575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1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82099" y="4837612"/>
            <a:ext cx="394575" cy="394575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3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5740513" y="4854895"/>
            <a:ext cx="397621" cy="397621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4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852536" y="590643"/>
            <a:ext cx="485595" cy="485595"/>
            <a:chOff x="0" y="0"/>
            <a:chExt cx="647460" cy="647460"/>
          </a:xfrm>
        </p:grpSpPr>
        <p:sp>
          <p:nvSpPr>
            <p:cNvPr name="AutoShape 61" id="61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2" id="62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3" id="63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4" id="64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65" id="65"/>
          <p:cNvSpPr txBox="true"/>
          <p:nvPr/>
        </p:nvSpPr>
        <p:spPr>
          <a:xfrm rot="0">
            <a:off x="1564727" y="608560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화면 설계서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64727" y="1198728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ML 페이지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3722370" y="3896245"/>
            <a:ext cx="394575" cy="394575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2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5429215" y="7289230"/>
            <a:ext cx="397621" cy="397621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"/>
                </a:lnSpc>
              </a:pPr>
              <a:r>
                <a:rPr lang="en-US" b="true" sz="60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5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2416175" y="7395515"/>
            <a:ext cx="675187" cy="557789"/>
            <a:chOff x="0" y="0"/>
            <a:chExt cx="177827" cy="146907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77827" cy="146907"/>
            </a:xfrm>
            <a:custGeom>
              <a:avLst/>
              <a:gdLst/>
              <a:ahLst/>
              <a:cxnLst/>
              <a:rect r="r" b="b" t="t" l="l"/>
              <a:pathLst>
                <a:path h="146907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-19050"/>
              <a:ext cx="177827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4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3091362" y="7395515"/>
            <a:ext cx="4168057" cy="557789"/>
            <a:chOff x="0" y="0"/>
            <a:chExt cx="1097760" cy="146907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097760" cy="146907"/>
            </a:xfrm>
            <a:custGeom>
              <a:avLst/>
              <a:gdLst/>
              <a:ahLst/>
              <a:cxnLst/>
              <a:rect r="r" b="b" t="t" l="l"/>
              <a:pathLst>
                <a:path h="146907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146907"/>
                  </a:lnTo>
                  <a:lnTo>
                    <a:pt x="0" y="146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-19050"/>
              <a:ext cx="1097760" cy="16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예측 실행 버튼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2416115" y="7953303"/>
            <a:ext cx="675187" cy="1605539"/>
            <a:chOff x="0" y="0"/>
            <a:chExt cx="177827" cy="422858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177827" cy="422858"/>
            </a:xfrm>
            <a:custGeom>
              <a:avLst/>
              <a:gdLst/>
              <a:ahLst/>
              <a:cxnLst/>
              <a:rect r="r" b="b" t="t" l="l"/>
              <a:pathLst>
                <a:path h="422858" w="177827">
                  <a:moveTo>
                    <a:pt x="0" y="0"/>
                  </a:moveTo>
                  <a:lnTo>
                    <a:pt x="177827" y="0"/>
                  </a:lnTo>
                  <a:lnTo>
                    <a:pt x="177827" y="422858"/>
                  </a:lnTo>
                  <a:lnTo>
                    <a:pt x="0" y="4228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-19050"/>
              <a:ext cx="177827" cy="441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5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3091303" y="7953303"/>
            <a:ext cx="4168057" cy="1605539"/>
            <a:chOff x="0" y="0"/>
            <a:chExt cx="1097760" cy="422858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1097760" cy="422858"/>
            </a:xfrm>
            <a:custGeom>
              <a:avLst/>
              <a:gdLst/>
              <a:ahLst/>
              <a:cxnLst/>
              <a:rect r="r" b="b" t="t" l="l"/>
              <a:pathLst>
                <a:path h="422858" w="1097760">
                  <a:moveTo>
                    <a:pt x="0" y="0"/>
                  </a:moveTo>
                  <a:lnTo>
                    <a:pt x="1097760" y="0"/>
                  </a:lnTo>
                  <a:lnTo>
                    <a:pt x="1097760" y="422858"/>
                  </a:lnTo>
                  <a:lnTo>
                    <a:pt x="0" y="4228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0" y="-19050"/>
              <a:ext cx="1097760" cy="441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결과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DB를 활용하여 예측을 할 경우 빠른 예측이 가능하지만 정확한 예측을 원한다면 결과가 원하는 값이 안나올 수 있음.</a:t>
              </a:r>
            </a:p>
            <a:p>
              <a:pPr algn="ctr" marL="259085" indent="-129542" lvl="1">
                <a:lnSpc>
                  <a:spcPts val="1680"/>
                </a:lnSpc>
                <a:buFont typeface="Arial"/>
                <a:buChar char="•"/>
              </a:pPr>
              <a:r>
                <a:rPr lang="en-US" sz="1200">
                  <a:solidFill>
                    <a:srgbClr val="00000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지도에서 원하는 지역을 클릭해 예측을 실행할 경우 원하는 지역에 대한 실시간 예측을 정확하게 할 수 있지만 데이터를 실시간으로 받아오고 계산해야해서 시간이 많이 걸림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207098" y="317098"/>
            <a:ext cx="12296567" cy="9652805"/>
          </a:xfrm>
          <a:custGeom>
            <a:avLst/>
            <a:gdLst/>
            <a:ahLst/>
            <a:cxnLst/>
            <a:rect r="r" b="b" t="t" l="l"/>
            <a:pathLst>
              <a:path h="9652805" w="12296567">
                <a:moveTo>
                  <a:pt x="0" y="0"/>
                </a:moveTo>
                <a:lnTo>
                  <a:pt x="12296566" y="0"/>
                </a:lnTo>
                <a:lnTo>
                  <a:pt x="12296566" y="9652804"/>
                </a:lnTo>
                <a:lnTo>
                  <a:pt x="0" y="965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7695" y="426719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UML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usecase diagram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21595" y="1923296"/>
            <a:ext cx="14817020" cy="6440409"/>
          </a:xfrm>
          <a:custGeom>
            <a:avLst/>
            <a:gdLst/>
            <a:ahLst/>
            <a:cxnLst/>
            <a:rect r="r" b="b" t="t" l="l"/>
            <a:pathLst>
              <a:path h="6440409" w="14817020">
                <a:moveTo>
                  <a:pt x="0" y="0"/>
                </a:moveTo>
                <a:lnTo>
                  <a:pt x="14817021" y="0"/>
                </a:lnTo>
                <a:lnTo>
                  <a:pt x="14817021" y="6440408"/>
                </a:lnTo>
                <a:lnTo>
                  <a:pt x="0" y="644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9327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7695" y="426719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UML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Sequence diagram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187695" y="426719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UML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Sequence diagram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62514" y="1666254"/>
            <a:ext cx="12562971" cy="8026248"/>
          </a:xfrm>
          <a:custGeom>
            <a:avLst/>
            <a:gdLst/>
            <a:ahLst/>
            <a:cxnLst/>
            <a:rect r="r" b="b" t="t" l="l"/>
            <a:pathLst>
              <a:path h="8026248" w="12562971">
                <a:moveTo>
                  <a:pt x="0" y="0"/>
                </a:moveTo>
                <a:lnTo>
                  <a:pt x="12562972" y="0"/>
                </a:lnTo>
                <a:lnTo>
                  <a:pt x="12562972" y="8026248"/>
                </a:lnTo>
                <a:lnTo>
                  <a:pt x="0" y="802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522" r="0" b="-101229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52378" y="1558417"/>
            <a:ext cx="12693273" cy="3745665"/>
          </a:xfrm>
          <a:custGeom>
            <a:avLst/>
            <a:gdLst/>
            <a:ahLst/>
            <a:cxnLst/>
            <a:rect r="r" b="b" t="t" l="l"/>
            <a:pathLst>
              <a:path h="3745665" w="12693273">
                <a:moveTo>
                  <a:pt x="0" y="0"/>
                </a:moveTo>
                <a:lnTo>
                  <a:pt x="12693273" y="0"/>
                </a:lnTo>
                <a:lnTo>
                  <a:pt x="12693273" y="3745666"/>
                </a:lnTo>
                <a:lnTo>
                  <a:pt x="0" y="374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9092" r="0" b="-12060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378" y="5304083"/>
            <a:ext cx="9061631" cy="4628175"/>
          </a:xfrm>
          <a:custGeom>
            <a:avLst/>
            <a:gdLst/>
            <a:ahLst/>
            <a:cxnLst/>
            <a:rect r="r" b="b" t="t" l="l"/>
            <a:pathLst>
              <a:path h="4628175" w="9061631">
                <a:moveTo>
                  <a:pt x="0" y="0"/>
                </a:moveTo>
                <a:lnTo>
                  <a:pt x="9061630" y="0"/>
                </a:lnTo>
                <a:lnTo>
                  <a:pt x="9061630" y="4628175"/>
                </a:lnTo>
                <a:lnTo>
                  <a:pt x="0" y="4628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4377" r="-4163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7695" y="426719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Sequence diagram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10674" y="1743175"/>
            <a:ext cx="14663659" cy="7515125"/>
          </a:xfrm>
          <a:custGeom>
            <a:avLst/>
            <a:gdLst/>
            <a:ahLst/>
            <a:cxnLst/>
            <a:rect r="r" b="b" t="t" l="l"/>
            <a:pathLst>
              <a:path h="7515125" w="14663659">
                <a:moveTo>
                  <a:pt x="0" y="0"/>
                </a:moveTo>
                <a:lnTo>
                  <a:pt x="14663659" y="0"/>
                </a:lnTo>
                <a:lnTo>
                  <a:pt x="14663659" y="7515125"/>
                </a:lnTo>
                <a:lnTo>
                  <a:pt x="0" y="7515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7695" y="426719"/>
            <a:ext cx="44769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ER 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ER diagram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31000" y="1883519"/>
            <a:ext cx="6144013" cy="7740488"/>
          </a:xfrm>
          <a:custGeom>
            <a:avLst/>
            <a:gdLst/>
            <a:ahLst/>
            <a:cxnLst/>
            <a:rect r="r" b="b" t="t" l="l"/>
            <a:pathLst>
              <a:path h="7740488" w="6144013">
                <a:moveTo>
                  <a:pt x="0" y="0"/>
                </a:moveTo>
                <a:lnTo>
                  <a:pt x="6144012" y="0"/>
                </a:lnTo>
                <a:lnTo>
                  <a:pt x="6144012" y="7740489"/>
                </a:lnTo>
                <a:lnTo>
                  <a:pt x="0" y="7740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30288" y="1701190"/>
            <a:ext cx="6361357" cy="8288414"/>
          </a:xfrm>
          <a:custGeom>
            <a:avLst/>
            <a:gdLst/>
            <a:ahLst/>
            <a:cxnLst/>
            <a:rect r="r" b="b" t="t" l="l"/>
            <a:pathLst>
              <a:path h="8288414" w="6361357">
                <a:moveTo>
                  <a:pt x="0" y="0"/>
                </a:moveTo>
                <a:lnTo>
                  <a:pt x="6361358" y="0"/>
                </a:lnTo>
                <a:lnTo>
                  <a:pt x="6361358" y="8288414"/>
                </a:lnTo>
                <a:lnTo>
                  <a:pt x="0" y="8288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38260" y="1323783"/>
            <a:ext cx="5377930" cy="8963217"/>
          </a:xfrm>
          <a:custGeom>
            <a:avLst/>
            <a:gdLst/>
            <a:ahLst/>
            <a:cxnLst/>
            <a:rect r="r" b="b" t="t" l="l"/>
            <a:pathLst>
              <a:path h="8963217" w="5377930">
                <a:moveTo>
                  <a:pt x="0" y="0"/>
                </a:moveTo>
                <a:lnTo>
                  <a:pt x="5377930" y="0"/>
                </a:lnTo>
                <a:lnTo>
                  <a:pt x="5377930" y="8963217"/>
                </a:lnTo>
                <a:lnTo>
                  <a:pt x="0" y="8963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7695" y="426719"/>
            <a:ext cx="44769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머신러닝 결과 보고서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머신러닝 결과 보고서(1/5)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2876" y="1485708"/>
            <a:ext cx="4144257" cy="8414735"/>
          </a:xfrm>
          <a:custGeom>
            <a:avLst/>
            <a:gdLst/>
            <a:ahLst/>
            <a:cxnLst/>
            <a:rect r="r" b="b" t="t" l="l"/>
            <a:pathLst>
              <a:path h="8414735" w="4144257">
                <a:moveTo>
                  <a:pt x="0" y="0"/>
                </a:moveTo>
                <a:lnTo>
                  <a:pt x="4144258" y="0"/>
                </a:lnTo>
                <a:lnTo>
                  <a:pt x="4144258" y="8414735"/>
                </a:lnTo>
                <a:lnTo>
                  <a:pt x="0" y="8414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58899" y="1485708"/>
            <a:ext cx="6377597" cy="7936352"/>
          </a:xfrm>
          <a:custGeom>
            <a:avLst/>
            <a:gdLst/>
            <a:ahLst/>
            <a:cxnLst/>
            <a:rect r="r" b="b" t="t" l="l"/>
            <a:pathLst>
              <a:path h="7936352" w="6377597">
                <a:moveTo>
                  <a:pt x="0" y="0"/>
                </a:moveTo>
                <a:lnTo>
                  <a:pt x="6377597" y="0"/>
                </a:lnTo>
                <a:lnTo>
                  <a:pt x="6377597" y="7936352"/>
                </a:lnTo>
                <a:lnTo>
                  <a:pt x="0" y="7936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789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22246" y="386557"/>
            <a:ext cx="6510066" cy="9900443"/>
            <a:chOff x="0" y="0"/>
            <a:chExt cx="8680089" cy="132005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470855"/>
              <a:ext cx="8680089" cy="11206630"/>
            </a:xfrm>
            <a:custGeom>
              <a:avLst/>
              <a:gdLst/>
              <a:ahLst/>
              <a:cxnLst/>
              <a:rect r="r" b="b" t="t" l="l"/>
              <a:pathLst>
                <a:path h="11206630" w="8680089">
                  <a:moveTo>
                    <a:pt x="0" y="0"/>
                  </a:moveTo>
                  <a:lnTo>
                    <a:pt x="8680089" y="0"/>
                  </a:lnTo>
                  <a:lnTo>
                    <a:pt x="8680089" y="11206630"/>
                  </a:lnTo>
                  <a:lnTo>
                    <a:pt x="0" y="11206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90" r="0" b="-79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80089" cy="470855"/>
            </a:xfrm>
            <a:custGeom>
              <a:avLst/>
              <a:gdLst/>
              <a:ahLst/>
              <a:cxnLst/>
              <a:rect r="r" b="b" t="t" l="l"/>
              <a:pathLst>
                <a:path h="470855" w="8680089">
                  <a:moveTo>
                    <a:pt x="0" y="0"/>
                  </a:moveTo>
                  <a:lnTo>
                    <a:pt x="8680089" y="0"/>
                  </a:lnTo>
                  <a:lnTo>
                    <a:pt x="8680089" y="470855"/>
                  </a:lnTo>
                  <a:lnTo>
                    <a:pt x="0" y="470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304030" r="0" b="-4577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1736630"/>
              <a:ext cx="8680089" cy="1463961"/>
            </a:xfrm>
            <a:custGeom>
              <a:avLst/>
              <a:gdLst/>
              <a:ahLst/>
              <a:cxnLst/>
              <a:rect r="r" b="b" t="t" l="l"/>
              <a:pathLst>
                <a:path h="1463961" w="8680089">
                  <a:moveTo>
                    <a:pt x="0" y="0"/>
                  </a:moveTo>
                  <a:lnTo>
                    <a:pt x="8680089" y="0"/>
                  </a:lnTo>
                  <a:lnTo>
                    <a:pt x="8680089" y="1463961"/>
                  </a:lnTo>
                  <a:lnTo>
                    <a:pt x="0" y="1463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501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87695" y="426719"/>
            <a:ext cx="44769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머신러닝 결과 보고서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머신러닝 결과 보고서(2/5)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www.yeongnam.com/web/view.php?key=20250616027186131"/>
          </p:cNvPr>
          <p:cNvSpPr/>
          <p:nvPr/>
        </p:nvSpPr>
        <p:spPr>
          <a:xfrm flipH="false" flipV="false" rot="0">
            <a:off x="1353967" y="6968621"/>
            <a:ext cx="7294871" cy="957452"/>
          </a:xfrm>
          <a:custGeom>
            <a:avLst/>
            <a:gdLst/>
            <a:ahLst/>
            <a:cxnLst/>
            <a:rect r="r" b="b" t="t" l="l"/>
            <a:pathLst>
              <a:path h="957452" w="7294871">
                <a:moveTo>
                  <a:pt x="0" y="0"/>
                </a:moveTo>
                <a:lnTo>
                  <a:pt x="7294871" y="0"/>
                </a:lnTo>
                <a:lnTo>
                  <a:pt x="7294871" y="957451"/>
                </a:lnTo>
                <a:lnTo>
                  <a:pt x="0" y="95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3967" y="3992450"/>
            <a:ext cx="7294871" cy="2270529"/>
          </a:xfrm>
          <a:custGeom>
            <a:avLst/>
            <a:gdLst/>
            <a:ahLst/>
            <a:cxnLst/>
            <a:rect r="r" b="b" t="t" l="l"/>
            <a:pathLst>
              <a:path h="2270529" w="7294871">
                <a:moveTo>
                  <a:pt x="0" y="0"/>
                </a:moveTo>
                <a:lnTo>
                  <a:pt x="7294871" y="0"/>
                </a:lnTo>
                <a:lnTo>
                  <a:pt x="7294871" y="2270529"/>
                </a:lnTo>
                <a:lnTo>
                  <a:pt x="0" y="227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27631"/>
            <a:ext cx="8896883" cy="8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1)</a:t>
            </a:r>
            <a:r>
              <a:rPr lang="en-US" sz="240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기후 변화로 인한 </a:t>
            </a:r>
            <a:r>
              <a:rPr lang="en-US" sz="2400" b="true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건조한 날씨의 증가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26269"/>
            <a:ext cx="5809085" cy="68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spc="30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기후 변화와 인간의 부주의한 행동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05706"/>
            <a:ext cx="444844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72" b="true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2)</a:t>
            </a:r>
            <a:r>
              <a:rPr lang="en-US" sz="2400" spc="72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400" spc="72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병해충으로 인한 </a:t>
            </a:r>
            <a:r>
              <a:rPr lang="en-US" b="true" sz="2400" spc="72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산림 약화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39916" y="895086"/>
            <a:ext cx="6782259" cy="778726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485143" y="8099774"/>
            <a:ext cx="454469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72" b="true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3)</a:t>
            </a:r>
            <a:r>
              <a:rPr lang="en-US" sz="2400" spc="72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인간의 사소한 </a:t>
            </a:r>
            <a:r>
              <a:rPr lang="en-US" b="true" sz="2400" spc="72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부주의한 행동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35397" y="1348860"/>
            <a:ext cx="357965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54" b="true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3년간의 원인별 산불발생 현황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98354" y="8716684"/>
            <a:ext cx="11924395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b="true" sz="400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기후·산림·인간</a:t>
            </a:r>
            <a:r>
              <a:rPr lang="en-US" b="true" sz="400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요인</a:t>
            </a:r>
            <a:r>
              <a:rPr lang="en-US" sz="40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 겹치며</a:t>
            </a:r>
            <a:r>
              <a:rPr lang="en-US" b="true" sz="400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b="true" sz="400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산불 위험</a:t>
            </a:r>
            <a:r>
              <a:rPr lang="en-US" b="true" sz="400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가속화 추세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88854" y="1095178"/>
            <a:ext cx="2057064" cy="22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1"/>
              </a:lnSpc>
              <a:spcBef>
                <a:spcPct val="0"/>
              </a:spcBef>
            </a:pPr>
            <a:r>
              <a:rPr lang="en-US" sz="1301" spc="-13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출처: KOSIS 공공데이터포털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769787"/>
            <a:ext cx="673000" cy="673000"/>
            <a:chOff x="0" y="0"/>
            <a:chExt cx="897333" cy="897333"/>
          </a:xfrm>
        </p:grpSpPr>
        <p:sp>
          <p:nvSpPr>
            <p:cNvPr name="AutoShape 13" id="13"/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448667" y="0"/>
              <a:ext cx="0" cy="897333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131411" y="131411"/>
              <a:ext cx="634511" cy="634511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 flipV="true">
              <a:off x="131411" y="131411"/>
              <a:ext cx="634511" cy="634511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940528" y="707824"/>
            <a:ext cx="5328916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209" b="true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기획 의도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40528" y="1342824"/>
            <a:ext cx="3385253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2"/>
              </a:lnSpc>
            </a:pPr>
            <a:r>
              <a:rPr lang="en-US" sz="290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산불의 발생 이유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6257110" y="2201657"/>
            <a:ext cx="5754547" cy="6575885"/>
            <a:chOff x="0" y="0"/>
            <a:chExt cx="7672729" cy="87678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72729" cy="7789573"/>
            </a:xfrm>
            <a:custGeom>
              <a:avLst/>
              <a:gdLst/>
              <a:ahLst/>
              <a:cxnLst/>
              <a:rect r="r" b="b" t="t" l="l"/>
              <a:pathLst>
                <a:path h="7789573" w="7672729">
                  <a:moveTo>
                    <a:pt x="0" y="0"/>
                  </a:moveTo>
                  <a:lnTo>
                    <a:pt x="7672729" y="0"/>
                  </a:lnTo>
                  <a:lnTo>
                    <a:pt x="7672729" y="7789573"/>
                  </a:lnTo>
                  <a:lnTo>
                    <a:pt x="0" y="7789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7789573"/>
              <a:ext cx="7672729" cy="978273"/>
            </a:xfrm>
            <a:custGeom>
              <a:avLst/>
              <a:gdLst/>
              <a:ahLst/>
              <a:cxnLst/>
              <a:rect r="r" b="b" t="t" l="l"/>
              <a:pathLst>
                <a:path h="978273" w="7672729">
                  <a:moveTo>
                    <a:pt x="0" y="0"/>
                  </a:moveTo>
                  <a:lnTo>
                    <a:pt x="7672729" y="0"/>
                  </a:lnTo>
                  <a:lnTo>
                    <a:pt x="7672729" y="978273"/>
                  </a:lnTo>
                  <a:lnTo>
                    <a:pt x="0" y="978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011658" y="1918247"/>
            <a:ext cx="6151655" cy="7142705"/>
          </a:xfrm>
          <a:custGeom>
            <a:avLst/>
            <a:gdLst/>
            <a:ahLst/>
            <a:cxnLst/>
            <a:rect r="r" b="b" t="t" l="l"/>
            <a:pathLst>
              <a:path h="7142705" w="6151655">
                <a:moveTo>
                  <a:pt x="0" y="0"/>
                </a:moveTo>
                <a:lnTo>
                  <a:pt x="6151654" y="0"/>
                </a:lnTo>
                <a:lnTo>
                  <a:pt x="6151654" y="7142705"/>
                </a:lnTo>
                <a:lnTo>
                  <a:pt x="0" y="7142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846" y="2090161"/>
            <a:ext cx="6028168" cy="7598055"/>
            <a:chOff x="0" y="0"/>
            <a:chExt cx="8037558" cy="101307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8943371"/>
              <a:ext cx="8037558" cy="1187368"/>
            </a:xfrm>
            <a:custGeom>
              <a:avLst/>
              <a:gdLst/>
              <a:ahLst/>
              <a:cxnLst/>
              <a:rect r="r" b="b" t="t" l="l"/>
              <a:pathLst>
                <a:path h="1187368" w="8037558">
                  <a:moveTo>
                    <a:pt x="0" y="0"/>
                  </a:moveTo>
                  <a:lnTo>
                    <a:pt x="8037558" y="0"/>
                  </a:lnTo>
                  <a:lnTo>
                    <a:pt x="8037558" y="1187369"/>
                  </a:lnTo>
                  <a:lnTo>
                    <a:pt x="0" y="1187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8015" r="0" b="-9967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37558" cy="8943371"/>
            </a:xfrm>
            <a:custGeom>
              <a:avLst/>
              <a:gdLst/>
              <a:ahLst/>
              <a:cxnLst/>
              <a:rect r="r" b="b" t="t" l="l"/>
              <a:pathLst>
                <a:path h="8943371" w="8037558">
                  <a:moveTo>
                    <a:pt x="0" y="0"/>
                  </a:moveTo>
                  <a:lnTo>
                    <a:pt x="8037558" y="0"/>
                  </a:lnTo>
                  <a:lnTo>
                    <a:pt x="8037558" y="8943371"/>
                  </a:lnTo>
                  <a:lnTo>
                    <a:pt x="0" y="8943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69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87695" y="426719"/>
            <a:ext cx="44769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머신러닝 결과 보고서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머신러닝 결과 보고서(3/5)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6936" y="1485708"/>
            <a:ext cx="5922086" cy="1039557"/>
          </a:xfrm>
          <a:custGeom>
            <a:avLst/>
            <a:gdLst/>
            <a:ahLst/>
            <a:cxnLst/>
            <a:rect r="r" b="b" t="t" l="l"/>
            <a:pathLst>
              <a:path h="1039557" w="5922086">
                <a:moveTo>
                  <a:pt x="0" y="0"/>
                </a:moveTo>
                <a:lnTo>
                  <a:pt x="5922086" y="0"/>
                </a:lnTo>
                <a:lnTo>
                  <a:pt x="5922086" y="1039557"/>
                </a:lnTo>
                <a:lnTo>
                  <a:pt x="0" y="1039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6723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87231" y="2005486"/>
            <a:ext cx="6205702" cy="4744691"/>
          </a:xfrm>
          <a:custGeom>
            <a:avLst/>
            <a:gdLst/>
            <a:ahLst/>
            <a:cxnLst/>
            <a:rect r="r" b="b" t="t" l="l"/>
            <a:pathLst>
              <a:path h="4744691" w="6205702">
                <a:moveTo>
                  <a:pt x="0" y="0"/>
                </a:moveTo>
                <a:lnTo>
                  <a:pt x="6205702" y="0"/>
                </a:lnTo>
                <a:lnTo>
                  <a:pt x="6205702" y="4744691"/>
                </a:lnTo>
                <a:lnTo>
                  <a:pt x="0" y="474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46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60756" y="1714753"/>
            <a:ext cx="5821700" cy="7574387"/>
          </a:xfrm>
          <a:custGeom>
            <a:avLst/>
            <a:gdLst/>
            <a:ahLst/>
            <a:cxnLst/>
            <a:rect r="r" b="b" t="t" l="l"/>
            <a:pathLst>
              <a:path h="7574387" w="5821700">
                <a:moveTo>
                  <a:pt x="0" y="0"/>
                </a:moveTo>
                <a:lnTo>
                  <a:pt x="5821700" y="0"/>
                </a:lnTo>
                <a:lnTo>
                  <a:pt x="5821700" y="7574387"/>
                </a:lnTo>
                <a:lnTo>
                  <a:pt x="0" y="7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0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60756" y="9289140"/>
            <a:ext cx="5821700" cy="473844"/>
          </a:xfrm>
          <a:custGeom>
            <a:avLst/>
            <a:gdLst/>
            <a:ahLst/>
            <a:cxnLst/>
            <a:rect r="r" b="b" t="t" l="l"/>
            <a:pathLst>
              <a:path h="473844" w="5821700">
                <a:moveTo>
                  <a:pt x="0" y="0"/>
                </a:moveTo>
                <a:lnTo>
                  <a:pt x="5821700" y="0"/>
                </a:lnTo>
                <a:lnTo>
                  <a:pt x="5821700" y="473844"/>
                </a:lnTo>
                <a:lnTo>
                  <a:pt x="0" y="473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022" r="0" b="-111451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936" y="2525265"/>
            <a:ext cx="5813821" cy="6733035"/>
          </a:xfrm>
          <a:custGeom>
            <a:avLst/>
            <a:gdLst/>
            <a:ahLst/>
            <a:cxnLst/>
            <a:rect r="r" b="b" t="t" l="l"/>
            <a:pathLst>
              <a:path h="6733035" w="5813821">
                <a:moveTo>
                  <a:pt x="0" y="0"/>
                </a:moveTo>
                <a:lnTo>
                  <a:pt x="5813820" y="0"/>
                </a:lnTo>
                <a:lnTo>
                  <a:pt x="5813820" y="6733035"/>
                </a:lnTo>
                <a:lnTo>
                  <a:pt x="0" y="6733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19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87695" y="426719"/>
            <a:ext cx="44769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머신러닝 결과 보고서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머신러닝 결과 보고서(4/5)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60756" y="1423119"/>
            <a:ext cx="5821700" cy="322266"/>
          </a:xfrm>
          <a:custGeom>
            <a:avLst/>
            <a:gdLst/>
            <a:ahLst/>
            <a:cxnLst/>
            <a:rect r="r" b="b" t="t" l="l"/>
            <a:pathLst>
              <a:path h="322266" w="5821700">
                <a:moveTo>
                  <a:pt x="0" y="0"/>
                </a:moveTo>
                <a:lnTo>
                  <a:pt x="5821700" y="0"/>
                </a:lnTo>
                <a:lnTo>
                  <a:pt x="5821700" y="322267"/>
                </a:lnTo>
                <a:lnTo>
                  <a:pt x="0" y="322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79774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422188" y="3015353"/>
            <a:ext cx="8403855" cy="3403561"/>
            <a:chOff x="0" y="0"/>
            <a:chExt cx="11205141" cy="45380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05141" cy="1120514"/>
            </a:xfrm>
            <a:custGeom>
              <a:avLst/>
              <a:gdLst/>
              <a:ahLst/>
              <a:cxnLst/>
              <a:rect r="r" b="b" t="t" l="l"/>
              <a:pathLst>
                <a:path h="1120514" w="11205141">
                  <a:moveTo>
                    <a:pt x="0" y="0"/>
                  </a:moveTo>
                  <a:lnTo>
                    <a:pt x="11205141" y="0"/>
                  </a:lnTo>
                  <a:lnTo>
                    <a:pt x="11205141" y="1120514"/>
                  </a:lnTo>
                  <a:lnTo>
                    <a:pt x="0" y="1120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120514"/>
              <a:ext cx="11205141" cy="3417568"/>
            </a:xfrm>
            <a:custGeom>
              <a:avLst/>
              <a:gdLst/>
              <a:ahLst/>
              <a:cxnLst/>
              <a:rect r="r" b="b" t="t" l="l"/>
              <a:pathLst>
                <a:path h="3417568" w="11205141">
                  <a:moveTo>
                    <a:pt x="0" y="0"/>
                  </a:moveTo>
                  <a:lnTo>
                    <a:pt x="11205141" y="0"/>
                  </a:lnTo>
                  <a:lnTo>
                    <a:pt x="11205141" y="3417568"/>
                  </a:lnTo>
                  <a:lnTo>
                    <a:pt x="0" y="3417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18301" y="2056436"/>
            <a:ext cx="8425699" cy="7383018"/>
          </a:xfrm>
          <a:custGeom>
            <a:avLst/>
            <a:gdLst/>
            <a:ahLst/>
            <a:cxnLst/>
            <a:rect r="r" b="b" t="t" l="l"/>
            <a:pathLst>
              <a:path h="7383018" w="8425699">
                <a:moveTo>
                  <a:pt x="0" y="0"/>
                </a:moveTo>
                <a:lnTo>
                  <a:pt x="8425699" y="0"/>
                </a:lnTo>
                <a:lnTo>
                  <a:pt x="8425699" y="7383018"/>
                </a:lnTo>
                <a:lnTo>
                  <a:pt x="0" y="7383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7695" y="426719"/>
            <a:ext cx="44769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머신러닝 결과 보고서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머신러닝 결과 보고서(5/5)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24231" y="3329955"/>
            <a:ext cx="7417673" cy="6369158"/>
          </a:xfrm>
          <a:custGeom>
            <a:avLst/>
            <a:gdLst/>
            <a:ahLst/>
            <a:cxnLst/>
            <a:rect r="r" b="b" t="t" l="l"/>
            <a:pathLst>
              <a:path h="6369158" w="7417673">
                <a:moveTo>
                  <a:pt x="0" y="0"/>
                </a:moveTo>
                <a:lnTo>
                  <a:pt x="7417673" y="0"/>
                </a:lnTo>
                <a:lnTo>
                  <a:pt x="7417673" y="6369158"/>
                </a:lnTo>
                <a:lnTo>
                  <a:pt x="0" y="6369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" t="0" r="-438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46349" y="768355"/>
            <a:ext cx="8449665" cy="9287835"/>
          </a:xfrm>
          <a:custGeom>
            <a:avLst/>
            <a:gdLst/>
            <a:ahLst/>
            <a:cxnLst/>
            <a:rect r="r" b="b" t="t" l="l"/>
            <a:pathLst>
              <a:path h="9287835" w="8449665">
                <a:moveTo>
                  <a:pt x="0" y="0"/>
                </a:moveTo>
                <a:lnTo>
                  <a:pt x="8449665" y="0"/>
                </a:lnTo>
                <a:lnTo>
                  <a:pt x="8449665" y="9287835"/>
                </a:lnTo>
                <a:lnTo>
                  <a:pt x="0" y="9287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7695" y="426719"/>
            <a:ext cx="61103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주요기능 및 서비스 코드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1차 프로젝트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2718" y="1954325"/>
            <a:ext cx="4400699" cy="81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확산 거리를 산불 시작 좌표 기준으로 계산하고 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방향은 360도를 기준으로 나누어서  8방향으로 나눔 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확산 속도를 느림/보통/빠름으로 분류함</a:t>
            </a:r>
          </a:p>
        </p:txBody>
      </p:sp>
      <p:sp>
        <p:nvSpPr>
          <p:cNvPr name="AutoShape 12" id="12"/>
          <p:cNvSpPr/>
          <p:nvPr/>
        </p:nvSpPr>
        <p:spPr>
          <a:xfrm>
            <a:off x="4033067" y="2861678"/>
            <a:ext cx="0" cy="3775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12495701" y="4335816"/>
            <a:ext cx="170635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13847358" y="4051336"/>
            <a:ext cx="4697313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피해면적을 계산하여 확산 방향쪽으로 커지는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타원형을 지도 위에 그려줌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4231" y="1464429"/>
            <a:ext cx="185327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prediction.js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18301" y="1749233"/>
            <a:ext cx="6206660" cy="7343236"/>
          </a:xfrm>
          <a:custGeom>
            <a:avLst/>
            <a:gdLst/>
            <a:ahLst/>
            <a:cxnLst/>
            <a:rect r="r" b="b" t="t" l="l"/>
            <a:pathLst>
              <a:path h="7343236" w="6206660">
                <a:moveTo>
                  <a:pt x="0" y="0"/>
                </a:moveTo>
                <a:lnTo>
                  <a:pt x="6206661" y="0"/>
                </a:lnTo>
                <a:lnTo>
                  <a:pt x="6206661" y="7343236"/>
                </a:lnTo>
                <a:lnTo>
                  <a:pt x="0" y="7343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7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98051" y="1028700"/>
            <a:ext cx="7715758" cy="3259908"/>
          </a:xfrm>
          <a:custGeom>
            <a:avLst/>
            <a:gdLst/>
            <a:ahLst/>
            <a:cxnLst/>
            <a:rect r="r" b="b" t="t" l="l"/>
            <a:pathLst>
              <a:path h="3259908" w="7715758">
                <a:moveTo>
                  <a:pt x="0" y="0"/>
                </a:moveTo>
                <a:lnTo>
                  <a:pt x="7715757" y="0"/>
                </a:lnTo>
                <a:lnTo>
                  <a:pt x="7715757" y="3259908"/>
                </a:lnTo>
                <a:lnTo>
                  <a:pt x="0" y="325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98051" y="4666433"/>
            <a:ext cx="9124140" cy="5531510"/>
          </a:xfrm>
          <a:custGeom>
            <a:avLst/>
            <a:gdLst/>
            <a:ahLst/>
            <a:cxnLst/>
            <a:rect r="r" b="b" t="t" l="l"/>
            <a:pathLst>
              <a:path h="5531510" w="9124140">
                <a:moveTo>
                  <a:pt x="0" y="0"/>
                </a:moveTo>
                <a:lnTo>
                  <a:pt x="9124140" y="0"/>
                </a:lnTo>
                <a:lnTo>
                  <a:pt x="9124140" y="5531510"/>
                </a:lnTo>
                <a:lnTo>
                  <a:pt x="0" y="5531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12184030" y="4759240"/>
            <a:ext cx="852262" cy="2716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2202867" y="3818972"/>
            <a:ext cx="810867" cy="3745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1187695" y="426719"/>
            <a:ext cx="61103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주요기능 및 서비스 코드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1차 프로젝트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1279" y="9154758"/>
            <a:ext cx="4697313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저장되어있는 기후 데이터 혹은 실시간으로 불러온 기후 데이터를 산불 기상지수를 이용하여 FFMC, DMC, DC, ISI, BUI, FWI를 계산하여 값을 반환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7695" y="1409508"/>
            <a:ext cx="166512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fwi_calc.py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12796" y="612232"/>
            <a:ext cx="29200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fetch_all_weather.py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46143" y="4250508"/>
            <a:ext cx="159785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predict.py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07369" y="4035454"/>
            <a:ext cx="4697313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지도를 클릭하여 위경도를 반환 받았을 때 api로 실시간 NASA Power의 기상 데이터와 Google Earth Engine 에서 지형/위성 데이터를 가져옴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75504" y="2091600"/>
            <a:ext cx="6979702" cy="4056659"/>
          </a:xfrm>
          <a:custGeom>
            <a:avLst/>
            <a:gdLst/>
            <a:ahLst/>
            <a:cxnLst/>
            <a:rect r="r" b="b" t="t" l="l"/>
            <a:pathLst>
              <a:path h="4056659" w="6979702">
                <a:moveTo>
                  <a:pt x="0" y="0"/>
                </a:moveTo>
                <a:lnTo>
                  <a:pt x="6979702" y="0"/>
                </a:lnTo>
                <a:lnTo>
                  <a:pt x="6979702" y="4056659"/>
                </a:lnTo>
                <a:lnTo>
                  <a:pt x="0" y="4056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55495" y="1726161"/>
            <a:ext cx="9861330" cy="2177963"/>
          </a:xfrm>
          <a:custGeom>
            <a:avLst/>
            <a:gdLst/>
            <a:ahLst/>
            <a:cxnLst/>
            <a:rect r="r" b="b" t="t" l="l"/>
            <a:pathLst>
              <a:path h="2177963" w="9861330">
                <a:moveTo>
                  <a:pt x="0" y="0"/>
                </a:moveTo>
                <a:lnTo>
                  <a:pt x="9861331" y="0"/>
                </a:lnTo>
                <a:lnTo>
                  <a:pt x="9861331" y="2177963"/>
                </a:lnTo>
                <a:lnTo>
                  <a:pt x="0" y="2177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73006" y="4577385"/>
            <a:ext cx="9627686" cy="2483293"/>
          </a:xfrm>
          <a:custGeom>
            <a:avLst/>
            <a:gdLst/>
            <a:ahLst/>
            <a:cxnLst/>
            <a:rect r="r" b="b" t="t" l="l"/>
            <a:pathLst>
              <a:path h="2483293" w="9627686">
                <a:moveTo>
                  <a:pt x="0" y="0"/>
                </a:moveTo>
                <a:lnTo>
                  <a:pt x="9627687" y="0"/>
                </a:lnTo>
                <a:lnTo>
                  <a:pt x="9627687" y="2483293"/>
                </a:lnTo>
                <a:lnTo>
                  <a:pt x="0" y="2483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5504" y="6148259"/>
            <a:ext cx="7665691" cy="3563283"/>
          </a:xfrm>
          <a:custGeom>
            <a:avLst/>
            <a:gdLst/>
            <a:ahLst/>
            <a:cxnLst/>
            <a:rect r="r" b="b" t="t" l="l"/>
            <a:pathLst>
              <a:path h="3563283" w="7665691">
                <a:moveTo>
                  <a:pt x="0" y="0"/>
                </a:moveTo>
                <a:lnTo>
                  <a:pt x="7665691" y="0"/>
                </a:lnTo>
                <a:lnTo>
                  <a:pt x="7665691" y="3563283"/>
                </a:lnTo>
                <a:lnTo>
                  <a:pt x="0" y="3563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4123102" y="2894495"/>
            <a:ext cx="11716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>
            <a:off x="5413328" y="6577027"/>
            <a:ext cx="11716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13186849" y="2898684"/>
            <a:ext cx="11716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13772675" y="5548946"/>
            <a:ext cx="11716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657132" y="8604443"/>
            <a:ext cx="8047477" cy="1307715"/>
          </a:xfrm>
          <a:custGeom>
            <a:avLst/>
            <a:gdLst/>
            <a:ahLst/>
            <a:cxnLst/>
            <a:rect r="r" b="b" t="t" l="l"/>
            <a:pathLst>
              <a:path h="1307715" w="8047477">
                <a:moveTo>
                  <a:pt x="0" y="0"/>
                </a:moveTo>
                <a:lnTo>
                  <a:pt x="8047477" y="0"/>
                </a:lnTo>
                <a:lnTo>
                  <a:pt x="8047477" y="1307714"/>
                </a:lnTo>
                <a:lnTo>
                  <a:pt x="0" y="1307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87695" y="426719"/>
            <a:ext cx="61103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주요기능 및 서비스 코드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2차 프로젝트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13328" y="2748128"/>
            <a:ext cx="295967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세션을 이용하여 대화 내용 저장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62313" y="6348427"/>
            <a:ext cx="2366738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생성은 로컬에서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Ollama로 돌림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31433" y="2752316"/>
            <a:ext cx="2727867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RAG의 문서들을 바탕으로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생성하기 위해 RAG에서 검색하여 알맞은 자료를 찾음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09940" y="5154911"/>
            <a:ext cx="2727867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검색결과를 바탕으로 Ollama에서 모델을 돌려 답변을 생성함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5504" y="1685634"/>
            <a:ext cx="179234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gai_views.py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58500" y="7705364"/>
            <a:ext cx="3758325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localStorage에서 기존 세션 ID 확인 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없으면 새 ID 생성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생성된 ID를 localStorage에 저장</a:t>
            </a:r>
          </a:p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 새로고침/재접속에도 동일 ID 유지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13601798" y="8283254"/>
            <a:ext cx="1162495" cy="5560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5" id="25"/>
          <p:cNvSpPr txBox="true"/>
          <p:nvPr/>
        </p:nvSpPr>
        <p:spPr>
          <a:xfrm rot="0">
            <a:off x="8814681" y="8053196"/>
            <a:ext cx="90676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gai.js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87695" y="3815173"/>
            <a:ext cx="4537610" cy="5167930"/>
            <a:chOff x="0" y="0"/>
            <a:chExt cx="6050146" cy="68905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50146" cy="4847347"/>
            </a:xfrm>
            <a:custGeom>
              <a:avLst/>
              <a:gdLst/>
              <a:ahLst/>
              <a:cxnLst/>
              <a:rect r="r" b="b" t="t" l="l"/>
              <a:pathLst>
                <a:path h="4847347" w="6050146">
                  <a:moveTo>
                    <a:pt x="0" y="0"/>
                  </a:moveTo>
                  <a:lnTo>
                    <a:pt x="6050146" y="0"/>
                  </a:lnTo>
                  <a:lnTo>
                    <a:pt x="6050146" y="4847347"/>
                  </a:lnTo>
                  <a:lnTo>
                    <a:pt x="0" y="4847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24" r="0" b="-108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847347"/>
              <a:ext cx="6050146" cy="2043226"/>
            </a:xfrm>
            <a:custGeom>
              <a:avLst/>
              <a:gdLst/>
              <a:ahLst/>
              <a:cxnLst/>
              <a:rect r="r" b="b" t="t" l="l"/>
              <a:pathLst>
                <a:path h="2043226" w="6050146">
                  <a:moveTo>
                    <a:pt x="0" y="0"/>
                  </a:moveTo>
                  <a:lnTo>
                    <a:pt x="6050146" y="0"/>
                  </a:lnTo>
                  <a:lnTo>
                    <a:pt x="6050146" y="2043226"/>
                  </a:lnTo>
                  <a:lnTo>
                    <a:pt x="0" y="204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697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302076" y="2257800"/>
            <a:ext cx="3946458" cy="3332382"/>
          </a:xfrm>
          <a:custGeom>
            <a:avLst/>
            <a:gdLst/>
            <a:ahLst/>
            <a:cxnLst/>
            <a:rect r="r" b="b" t="t" l="l"/>
            <a:pathLst>
              <a:path h="3332382" w="3946458">
                <a:moveTo>
                  <a:pt x="0" y="0"/>
                </a:moveTo>
                <a:lnTo>
                  <a:pt x="3946458" y="0"/>
                </a:lnTo>
                <a:lnTo>
                  <a:pt x="3946458" y="3332382"/>
                </a:lnTo>
                <a:lnTo>
                  <a:pt x="0" y="3332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15" t="-12049" r="-4133" b="-1845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28317" y="2257800"/>
            <a:ext cx="4423648" cy="3332382"/>
          </a:xfrm>
          <a:custGeom>
            <a:avLst/>
            <a:gdLst/>
            <a:ahLst/>
            <a:cxnLst/>
            <a:rect r="r" b="b" t="t" l="l"/>
            <a:pathLst>
              <a:path h="3332382" w="4423648">
                <a:moveTo>
                  <a:pt x="0" y="0"/>
                </a:moveTo>
                <a:lnTo>
                  <a:pt x="4423648" y="0"/>
                </a:lnTo>
                <a:lnTo>
                  <a:pt x="4423648" y="3332382"/>
                </a:lnTo>
                <a:lnTo>
                  <a:pt x="0" y="333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24" t="-17008" r="-3749" b="-2654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81352" y="5590182"/>
            <a:ext cx="7336024" cy="3392920"/>
          </a:xfrm>
          <a:custGeom>
            <a:avLst/>
            <a:gdLst/>
            <a:ahLst/>
            <a:cxnLst/>
            <a:rect r="r" b="b" t="t" l="l"/>
            <a:pathLst>
              <a:path h="3392920" w="7336024">
                <a:moveTo>
                  <a:pt x="0" y="0"/>
                </a:moveTo>
                <a:lnTo>
                  <a:pt x="7336024" y="0"/>
                </a:lnTo>
                <a:lnTo>
                  <a:pt x="7336024" y="3392921"/>
                </a:lnTo>
                <a:lnTo>
                  <a:pt x="0" y="3392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96" t="-12458" r="-1920" b="-1849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87695" y="426719"/>
            <a:ext cx="61103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주요기능 및 서비스 코드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2차 프로젝트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539331"/>
            <a:ext cx="5832351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강원도 산불 및 산불 정보 특화 생성형 AI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3105" y="9197340"/>
            <a:ext cx="3366791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RAG 적용 전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정보 부족으로 인해 사용자가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원하는 답을 주지 못 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16921" y="9377362"/>
            <a:ext cx="151677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RAG 적용 후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9186" y="2219700"/>
            <a:ext cx="3807916" cy="117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산불 관련 질문을 던지면 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정확하고 세세한 답변을 주는 </a:t>
            </a:r>
          </a:p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RAG 기반 생성형 AI 챗봇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02689" y="3042026"/>
            <a:ext cx="929075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입니다.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75504" y="1888149"/>
            <a:ext cx="9395997" cy="8162772"/>
          </a:xfrm>
          <a:custGeom>
            <a:avLst/>
            <a:gdLst/>
            <a:ahLst/>
            <a:cxnLst/>
            <a:rect r="r" b="b" t="t" l="l"/>
            <a:pathLst>
              <a:path h="8162772" w="9395997">
                <a:moveTo>
                  <a:pt x="0" y="0"/>
                </a:moveTo>
                <a:lnTo>
                  <a:pt x="9395997" y="0"/>
                </a:lnTo>
                <a:lnTo>
                  <a:pt x="9395997" y="8162773"/>
                </a:lnTo>
                <a:lnTo>
                  <a:pt x="0" y="8162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7695" y="426719"/>
            <a:ext cx="61103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주요기능 및 서비스 코드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추가 프로젝트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8558175" y="3373307"/>
            <a:ext cx="11716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627904" y="1447608"/>
            <a:ext cx="223734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app.py (클라우드)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88914" y="2941190"/>
            <a:ext cx="6953496" cy="86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8"/>
              </a:lnSpc>
            </a:pPr>
            <a:r>
              <a:rPr lang="en-US" sz="1677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RAG 검색으로 관련 문서 조각을 찾고 </a:t>
            </a:r>
            <a:r>
              <a:rPr lang="en-US" sz="1677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 조각들로 컨텍스트</a:t>
            </a:r>
            <a:r>
              <a:rPr lang="en-US" sz="1677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를 구성/번역한 뒤 시스템+컨텍스트+사용자 프롬프트로 응답을 생성한다.</a:t>
            </a:r>
          </a:p>
          <a:p>
            <a:pPr algn="ctr">
              <a:lnSpc>
                <a:spcPts val="2348"/>
              </a:lnSpc>
            </a:pPr>
            <a:r>
              <a:rPr lang="en-US" sz="1677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세션이 있으면 대화 이력을 저장하고, 답변과 출처를 JSON으로 반환한다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05819" y="1911158"/>
            <a:ext cx="5767591" cy="4462673"/>
          </a:xfrm>
          <a:custGeom>
            <a:avLst/>
            <a:gdLst/>
            <a:ahLst/>
            <a:cxnLst/>
            <a:rect r="r" b="b" t="t" l="l"/>
            <a:pathLst>
              <a:path h="4462673" w="5767591">
                <a:moveTo>
                  <a:pt x="0" y="0"/>
                </a:moveTo>
                <a:lnTo>
                  <a:pt x="5767590" y="0"/>
                </a:lnTo>
                <a:lnTo>
                  <a:pt x="5767590" y="4462673"/>
                </a:lnTo>
                <a:lnTo>
                  <a:pt x="0" y="4462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5520436" y="2462338"/>
            <a:ext cx="11716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05819" y="6832618"/>
            <a:ext cx="8415753" cy="3061230"/>
          </a:xfrm>
          <a:custGeom>
            <a:avLst/>
            <a:gdLst/>
            <a:ahLst/>
            <a:cxnLst/>
            <a:rect r="r" b="b" t="t" l="l"/>
            <a:pathLst>
              <a:path h="3061230" w="8415753">
                <a:moveTo>
                  <a:pt x="0" y="0"/>
                </a:moveTo>
                <a:lnTo>
                  <a:pt x="8415752" y="0"/>
                </a:lnTo>
                <a:lnTo>
                  <a:pt x="8415752" y="3061230"/>
                </a:lnTo>
                <a:lnTo>
                  <a:pt x="0" y="3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5980469" y="9040366"/>
            <a:ext cx="11716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298051" y="3913101"/>
            <a:ext cx="8217459" cy="4314166"/>
          </a:xfrm>
          <a:custGeom>
            <a:avLst/>
            <a:gdLst/>
            <a:ahLst/>
            <a:cxnLst/>
            <a:rect r="r" b="b" t="t" l="l"/>
            <a:pathLst>
              <a:path h="4314166" w="8217459">
                <a:moveTo>
                  <a:pt x="0" y="0"/>
                </a:moveTo>
                <a:lnTo>
                  <a:pt x="8217458" y="0"/>
                </a:lnTo>
                <a:lnTo>
                  <a:pt x="8217458" y="4314165"/>
                </a:lnTo>
                <a:lnTo>
                  <a:pt x="0" y="4314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87695" y="426719"/>
            <a:ext cx="61103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주요기능 및 서비스 코드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추가 프로젝트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4783" y="1447608"/>
            <a:ext cx="96283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rag.js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83102" y="1901633"/>
            <a:ext cx="6834188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fetch를 이용해 JSON 형식 데이터를 POST 전송하고,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응답도 JSON으로 받아오는 비동기 함수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지정한</a:t>
            </a: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url로 JSON POST 요청을 보내고 응답이 정상(r.ok)이면</a:t>
            </a: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JSON 결과</a:t>
            </a: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반환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실패하면 HTTP 상태코드와 응답 본문을 담은 오류를 던짐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4775" y="6184918"/>
            <a:ext cx="207173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rag_views.py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43083" y="8893999"/>
            <a:ext cx="577966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검색 쿼리(q)를 전달하면 RAG 검색을 수행하고 </a:t>
            </a: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결과를</a:t>
            </a: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반환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11853101" y="4579697"/>
            <a:ext cx="11716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3204588" y="4433330"/>
            <a:ext cx="4839965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</a:t>
            </a:r>
            <a:r>
              <a:rPr lang="en-US" sz="15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가 질문(query)을 보내면 RAG 기반 질의응답 수행.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98051" y="3410893"/>
            <a:ext cx="19235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rag_views.py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187695" y="426719"/>
            <a:ext cx="61103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Software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695" y="1016887"/>
            <a:ext cx="4410897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(Spring 붙이기 전)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1731" y="2736360"/>
            <a:ext cx="7834689" cy="6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spc="28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기후 변화로 인한 연중화되고 있다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956467" y="1895237"/>
            <a:ext cx="7834689" cy="6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spc="28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동시에, 산불은 점점 더 대형화되고 있다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3967" y="8271202"/>
            <a:ext cx="6574500" cy="40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  <a:spcBef>
                <a:spcPct val="0"/>
              </a:spcBef>
            </a:pPr>
            <a:r>
              <a:rPr lang="en-US" sz="2401" spc="-24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산불이 더 이상 </a:t>
            </a:r>
            <a:r>
              <a:rPr lang="en-US" b="true" sz="2401" spc="-24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계절에만 국한되지 않고</a:t>
            </a:r>
            <a:r>
              <a:rPr lang="en-US" sz="2401" spc="-24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연중화됨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95615" y="7838801"/>
            <a:ext cx="4870129" cy="356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1"/>
              </a:lnSpc>
              <a:spcBef>
                <a:spcPct val="0"/>
              </a:spcBef>
            </a:pPr>
            <a:r>
              <a:rPr lang="en-US" sz="2101" spc="-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예전에는 거의 없던 </a:t>
            </a:r>
            <a:r>
              <a:rPr lang="en-US" b="true" sz="2101" spc="-2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봄철 이후 산불</a:t>
            </a:r>
            <a:r>
              <a:rPr lang="en-US" sz="2101" spc="-2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의 등장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78333" y="7365399"/>
            <a:ext cx="3755454" cy="37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01" spc="-22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1건당 피해 면적이 </a:t>
            </a:r>
            <a:r>
              <a:rPr lang="en-US" b="true" sz="2201" spc="-22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4배 이상</a:t>
            </a:r>
            <a:r>
              <a:rPr lang="en-US" sz="2201" spc="-22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증가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96324" y="2395576"/>
            <a:ext cx="6831294" cy="56533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26176" y="3451298"/>
            <a:ext cx="4294729" cy="469339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61780" y="3519421"/>
            <a:ext cx="403283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60" b="true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10년간 5~6월의 산불 발생 수치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89347" y="2678298"/>
            <a:ext cx="361371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60" b="true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산불 1건당 피해 면적 그래프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74837" y="8949966"/>
            <a:ext cx="9584196" cy="53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1"/>
              </a:lnSpc>
              <a:spcBef>
                <a:spcPct val="0"/>
              </a:spcBef>
            </a:pPr>
            <a:r>
              <a:rPr lang="en-US" b="true" sz="3201" spc="-3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 변화 속에서 기존 </a:t>
            </a:r>
            <a:r>
              <a:rPr lang="en-US" b="true" sz="3201" spc="-32">
                <a:solidFill>
                  <a:srgbClr val="3176F4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대응 중심 방재 체계</a:t>
            </a:r>
            <a:r>
              <a:rPr lang="en-US" b="true" sz="3201" spc="-3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는 한계가 있다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64222" y="8610258"/>
            <a:ext cx="264244" cy="53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1"/>
              </a:lnSpc>
              <a:spcBef>
                <a:spcPct val="0"/>
              </a:spcBef>
            </a:pPr>
            <a:r>
              <a:rPr lang="en-US" b="true" sz="3201" spc="-3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26912" y="8628991"/>
            <a:ext cx="264244" cy="53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1"/>
              </a:lnSpc>
              <a:spcBef>
                <a:spcPct val="0"/>
              </a:spcBef>
            </a:pPr>
            <a:r>
              <a:rPr lang="en-US" b="true" sz="3201" spc="-3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”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769787"/>
            <a:ext cx="673000" cy="673000"/>
            <a:chOff x="0" y="0"/>
            <a:chExt cx="897333" cy="897333"/>
          </a:xfrm>
        </p:grpSpPr>
        <p:sp>
          <p:nvSpPr>
            <p:cNvPr name="AutoShape 15" id="15"/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448667" y="0"/>
              <a:ext cx="0" cy="897333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131411" y="131411"/>
              <a:ext cx="634511" cy="634511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H="true" flipV="true">
              <a:off x="131411" y="131411"/>
              <a:ext cx="634511" cy="634511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940528" y="707824"/>
            <a:ext cx="5328916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-209" b="true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기획 의도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40528" y="1342824"/>
            <a:ext cx="3385253" cy="735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2"/>
              </a:lnSpc>
            </a:pPr>
            <a:r>
              <a:rPr lang="en-US" sz="290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악화되어 가는 산불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8711" y="4710226"/>
            <a:ext cx="871094" cy="871094"/>
            <a:chOff x="0" y="0"/>
            <a:chExt cx="1161459" cy="1161459"/>
          </a:xfrm>
        </p:grpSpPr>
        <p:sp>
          <p:nvSpPr>
            <p:cNvPr name="AutoShape 3" id="3"/>
            <p:cNvSpPr/>
            <p:nvPr/>
          </p:nvSpPr>
          <p:spPr>
            <a:xfrm>
              <a:off x="0" y="580730"/>
              <a:ext cx="1161459" cy="0"/>
            </a:xfrm>
            <a:prstGeom prst="line">
              <a:avLst/>
            </a:prstGeom>
            <a:ln cap="flat" w="187065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580730" y="0"/>
              <a:ext cx="0" cy="1161459"/>
            </a:xfrm>
            <a:prstGeom prst="line">
              <a:avLst/>
            </a:prstGeom>
            <a:ln cap="flat" w="187065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170092" y="170092"/>
              <a:ext cx="821276" cy="821276"/>
            </a:xfrm>
            <a:prstGeom prst="line">
              <a:avLst/>
            </a:prstGeom>
            <a:ln cap="flat" w="187065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170092" y="170092"/>
              <a:ext cx="821276" cy="821276"/>
            </a:xfrm>
            <a:prstGeom prst="line">
              <a:avLst/>
            </a:prstGeom>
            <a:ln cap="flat" w="187065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8506289" y="4773198"/>
            <a:ext cx="2553000" cy="87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5"/>
              </a:lnSpc>
            </a:pPr>
            <a:r>
              <a:rPr lang="en-US" sz="6695" spc="-200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187695" y="426719"/>
            <a:ext cx="61103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 개발 계획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5901" y="2477372"/>
            <a:ext cx="17110987" cy="124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정확도 향상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산불 피해면적 예측 모델은 클래스 불균형으로 인해 규모가 큰 산불의 경우 과소 예측을 하는 경우가 있다. 때문에 초대형 산불의 데이터를 더 많이 수집하여 학습 시켜 모델이 대형 산불도 잘 예측할 수 있게 만들 예정이다.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904" y="4489450"/>
            <a:ext cx="17048984" cy="124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 2. 최적의 자원 배치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머신러닝으로 학습한 예측 모델과 GIS(도로망, 하천, 소방서 위치, 소방차/ 헬기 등 자원현황)을 결합하여 강화학습 혹은 최적화 알고리즘을 사용하여 사용자가 어디에 방어선을 구축하고 어디에 자원을 배치해야 하는가에 대한 최적의 답을 추천할 수 있도록 할 예정이다.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7904" y="6502400"/>
            <a:ext cx="17048984" cy="124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 3. RAG 챗봇과 머신러닝 예측 모델의 결합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챗봇을 이용하면서 ‘강릉시에 산불이 나면 어떻게 될까?’등의 질문을 했을 때 바로 머신러닝 DB에 있는 데이터를 가지고 예측을 하여 사용자에게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    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‘강릉시는 3시간 후 피해 면적이 1.28ha로 예상됩니다.’ 등의 답변을 제공하여 예측결과를 자연스러운 대화 형식으로 받을 수 있게 만들 예정이다.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5504" y="408802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187695" y="426719"/>
            <a:ext cx="6110355" cy="5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3732" spc="-111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수행 소감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695" y="1254125"/>
            <a:ext cx="16071605" cy="388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팀원의 부재</a:t>
            </a:r>
          </a:p>
          <a:p>
            <a:pPr algn="l">
              <a:lnSpc>
                <a:spcPts val="42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초반은 순조로웠고 꽤나 잘 풀린다고 생각했다. 그러나 중간에 </a:t>
            </a: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조원이 개인사정으로 팀을 나가게 되었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는데 미리 말을 들어서 알고 있었음에도 불구하고 팀원이 빠지자마자 프로젝트에 잘 집중하기가 힘들었다. 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같은 주제를 가지고 개별로 진행을 하였지만 같은 팀이었기 때문에 프로젝트에 대한 고민이 생기면 서로 말을 나눌 수 있어서 의지가 많이 됐었다. 팀원이 가고 나서 혼자서 이제 다 해야된다는 생각에 </a:t>
            </a: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초반에는 자신감이 많이 하락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했었다. 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홀로 프로젝트를 </a:t>
            </a: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어떻게 발전시킬지를 많이 고민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했었고 그러다보니 둘이서 열심히 한 프로젝트이기 때문에 오히려 마무리를 완벽하게 하고 싶다는 생각이 많이 들었다. 애착이 많이 있는 프로젝트다 보니 어정쩡하게 끝내고 싶지 않아서 선생님의 조언과 팀원과 따로 연락을 하며 </a:t>
            </a: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발전시킬 수 있는 방향을 많이 탐구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해보았다. 덕분에 단순히 LLM을 접목시키는 것이 아니라 산불을 예측하고 정보를 알려주며 조기탐지까지 하는 즉,</a:t>
            </a: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스토리텔링이 있는 프로젝트로 마무리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를 지을 수 있게 된 것 같아 만족스럽고, 또한 이 프로젝트를 여기서 그만두는게 아닌 더 발전시켜 좀 더 나아가 보고 싶다.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7695" y="5772906"/>
            <a:ext cx="16071605" cy="388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LLM AI Agent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2차 프로젝트를 하면서 LLM을 프로젝트에 접목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시켰는데 접목시키기 전과 후의 차이가 눈으로 보이고, 또한 내가 학습을 시키면 시키는대로 발전해나가는 모습에서 뉴스나 인터넷으로 보던 </a:t>
            </a: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AI Agent의 시대가 이미 시작되었음을 체감하게 되었다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맨처음 어설프게 만졌던 AI Agent도 성능이 좋았지만 점점 프로젝트가 진행될 수록 만지는게 익숙해졌는데 처음과 다르게 성능이 월등하게 좋아졌다. 특히 </a:t>
            </a: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RAG를 Generative AI에 접목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시켰을때는</a:t>
            </a: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접목시키기 전과 후의 차이점이 확실하게 보여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인상 깊었다.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그러다보니 프로젝트를 진행하면서 선생님의 말씀을 머리에 되새기게 되었는데, </a:t>
            </a: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‘AI Agent를 잘 활용하면 굉장히 큰 가능성이 있다.’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는 말씀이었다. 스스로 만들어보니 표면적으로만 이해했던게 진심으로 와닿았고, </a:t>
            </a: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어떻게 활용을 해야지 잘 활용했다고 할 수 있을까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에 대한 고민을 많이 하게 되었다. 아직은 고민단계에 있지만 이 LLM을 잘 활용할 수 있는 방법을 찾아서 </a:t>
            </a:r>
            <a:r>
              <a:rPr lang="en-US" sz="20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프로젝트 뿐만 아니라 나의 LLM 활용 능력도 발전</a:t>
            </a:r>
            <a:r>
              <a:rPr lang="en-US" sz="2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시키고 싶다.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81259"/>
            <a:ext cx="650534" cy="650534"/>
            <a:chOff x="0" y="0"/>
            <a:chExt cx="867378" cy="867378"/>
          </a:xfrm>
        </p:grpSpPr>
        <p:sp>
          <p:nvSpPr>
            <p:cNvPr name="AutoShape 3" id="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433689" y="0"/>
              <a:ext cx="0" cy="867378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127025" y="127025"/>
              <a:ext cx="613329" cy="613329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127025" y="127025"/>
              <a:ext cx="613329" cy="613329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212724" y="2677466"/>
            <a:ext cx="620715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산불 확산속도 예측 모델</a:t>
            </a:r>
            <a:r>
              <a:rPr lang="en-US" b="true" sz="3000" spc="-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을 활용한</a:t>
            </a:r>
            <a:r>
              <a:rPr lang="en-US" b="true" sz="3000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  <a:p>
            <a:pPr algn="ctr">
              <a:lnSpc>
                <a:spcPts val="3900"/>
              </a:lnSpc>
            </a:pPr>
            <a:r>
              <a:rPr lang="en-US" b="true" sz="3000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위험도 시각화 </a:t>
            </a:r>
            <a:r>
              <a:rPr lang="en-US" b="true" sz="3000" spc="-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2796" y="1114425"/>
            <a:ext cx="5997609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 spc="-15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목표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0604" y="3990575"/>
            <a:ext cx="5671390" cy="31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929" spc="-1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Input ( 기상 정보, 지형 정보, 식생/ 산림 정보 등 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8337" y="4481983"/>
            <a:ext cx="5583658" cy="31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929" spc="-1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target ( 산불의 피해 면적, 방향, 속도, 속도 등급 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664" y="4962525"/>
            <a:ext cx="5939271" cy="291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2792" indent="-186396" lvl="1">
              <a:lnSpc>
                <a:spcPts val="3936"/>
              </a:lnSpc>
              <a:buFont typeface="Arial"/>
              <a:buChar char="•"/>
            </a:pPr>
            <a:r>
              <a:rPr lang="en-US" sz="1726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머신러닝 기반(Ensemble 기법: XGBoost, CatBoost,</a:t>
            </a:r>
            <a:r>
              <a:rPr lang="en-US" sz="1726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LightGBM 등)으로 다양한 환경 데이터를 학습</a:t>
            </a:r>
          </a:p>
          <a:p>
            <a:pPr algn="l" marL="372792" indent="-186396" lvl="1">
              <a:lnSpc>
                <a:spcPts val="3936"/>
              </a:lnSpc>
              <a:buFont typeface="Arial"/>
              <a:buChar char="•"/>
            </a:pPr>
            <a:r>
              <a:rPr lang="en-US" sz="1726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NASA POWER·Google Earth Engine 등 외부 데이터와 FWI(Fire Weather Index)적용</a:t>
            </a:r>
          </a:p>
          <a:p>
            <a:pPr algn="l" marL="372792" indent="-186396" lvl="1">
              <a:lnSpc>
                <a:spcPts val="3936"/>
              </a:lnSpc>
              <a:buFont typeface="Arial"/>
              <a:buChar char="•"/>
            </a:pPr>
            <a:r>
              <a:rPr lang="en-US" sz="1726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교차 검증(K-Fold)을 통한 모델 신뢰성 확보 및 예측 정확도 향상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5724" y="2677466"/>
            <a:ext cx="620715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LLaMA3</a:t>
            </a:r>
            <a:r>
              <a:rPr lang="en-US" b="true" sz="3000" spc="-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활용한</a:t>
            </a:r>
            <a:r>
              <a:rPr lang="en-US" b="true" sz="3000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  <a:p>
            <a:pPr algn="ctr">
              <a:lnSpc>
                <a:spcPts val="3900"/>
              </a:lnSpc>
            </a:pPr>
            <a:r>
              <a:rPr lang="en-US" b="true" sz="3000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RAG 기반 </a:t>
            </a:r>
            <a:r>
              <a:rPr lang="en-US" b="true" sz="3000" spc="-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산불 Q&amp;A</a:t>
            </a:r>
            <a:r>
              <a:rPr lang="en-US" b="true" sz="3000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b="true" sz="3000" spc="-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93604" y="3990575"/>
            <a:ext cx="5671390" cy="31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929" spc="-1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Generative AI ( 텍스트 생성, 번역, 요약 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93604" y="4481983"/>
            <a:ext cx="5671390" cy="31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929" spc="-1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RAG ( 문서 기반 Q&amp;A 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69083" y="4962525"/>
            <a:ext cx="5120432" cy="390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2792" indent="-186396" lvl="1">
              <a:lnSpc>
                <a:spcPts val="3936"/>
              </a:lnSpc>
              <a:buFont typeface="Arial"/>
              <a:buChar char="•"/>
            </a:pPr>
            <a:r>
              <a:rPr lang="en-US" sz="1726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산불 대응 매뉴얼, 과거 산불 데이터, 정책 문서 등을 벡터DB에 저장</a:t>
            </a:r>
          </a:p>
          <a:p>
            <a:pPr algn="l" marL="372792" indent="-186396" lvl="1">
              <a:lnSpc>
                <a:spcPts val="3936"/>
              </a:lnSpc>
              <a:buFont typeface="Arial"/>
              <a:buChar char="•"/>
            </a:pPr>
            <a:r>
              <a:rPr lang="en-US" sz="1726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LLaMA3 모델과 결합하여 현장에서 즉시 활용 가능한 Q&amp;A 기능 제공</a:t>
            </a:r>
          </a:p>
          <a:p>
            <a:pPr algn="l" marL="372792" indent="-186396" lvl="1">
              <a:lnSpc>
                <a:spcPts val="3936"/>
              </a:lnSpc>
              <a:buFont typeface="Arial"/>
              <a:buChar char="•"/>
            </a:pPr>
            <a:r>
              <a:rPr lang="en-US" sz="1726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예: “강원도에는 왜 대형산불이 많이 발생하나요?” → 근거 데이터 기반 답변</a:t>
            </a:r>
          </a:p>
          <a:p>
            <a:pPr algn="l" marL="372792" indent="-186396" lvl="1">
              <a:lnSpc>
                <a:spcPts val="3936"/>
              </a:lnSpc>
              <a:buFont typeface="Arial"/>
              <a:buChar char="•"/>
            </a:pPr>
            <a:r>
              <a:rPr lang="en-US" sz="1726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대응 기관이 신뢰할 수 있는 근거 중심 답변을 통해 의사결정 지원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56700" y="2677466"/>
            <a:ext cx="524499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b="true" sz="3000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YOLO</a:t>
            </a:r>
            <a:r>
              <a:rPr lang="en-US" b="true" sz="3000" spc="-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를 활용한</a:t>
            </a:r>
            <a:r>
              <a:rPr lang="en-US" b="true" sz="3000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  <a:p>
            <a:pPr algn="ctr">
              <a:lnSpc>
                <a:spcPts val="3900"/>
              </a:lnSpc>
            </a:pPr>
            <a:r>
              <a:rPr lang="en-US" b="true" sz="3000" spc="-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산불 </a:t>
            </a:r>
            <a:r>
              <a:rPr lang="en-US" b="true" sz="3000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조기 감지</a:t>
            </a:r>
            <a:r>
              <a:rPr lang="en-US" b="true" sz="3000" spc="-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시스템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45691" y="3990575"/>
            <a:ext cx="5067010" cy="31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929" spc="-1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Input: 산림 CCTV·드론 영상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96964" y="4972050"/>
            <a:ext cx="4964463" cy="192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2792" indent="-186396" lvl="1">
              <a:lnSpc>
                <a:spcPts val="3936"/>
              </a:lnSpc>
              <a:buFont typeface="Arial"/>
              <a:buChar char="•"/>
            </a:pPr>
            <a:r>
              <a:rPr lang="en-US" sz="1726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현장 영상에 대해 YOLO 기반 실시간 객체 탐지를 적용하여 연기·화염을 조기 식별</a:t>
            </a:r>
          </a:p>
          <a:p>
            <a:pPr algn="l" marL="372792" indent="-186396" lvl="1">
              <a:lnSpc>
                <a:spcPts val="3936"/>
              </a:lnSpc>
              <a:buFont typeface="Arial"/>
              <a:buChar char="•"/>
            </a:pPr>
            <a:r>
              <a:rPr lang="en-US" sz="1726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중앙 알림 서버로 SMS/웹훅 경보 및 지도 시각화 자동 연동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13914" y="4481983"/>
            <a:ext cx="5125498" cy="31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929" spc="-1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Target: 연기·화염 실시간 탐지 → 알림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6530487" y="2376828"/>
            <a:ext cx="0" cy="6492240"/>
          </a:xfrm>
          <a:prstGeom prst="line">
            <a:avLst/>
          </a:prstGeom>
          <a:ln cap="flat" w="9525">
            <a:solidFill>
              <a:srgbClr val="4A60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2660847" y="2376828"/>
            <a:ext cx="0" cy="6492240"/>
          </a:xfrm>
          <a:prstGeom prst="line">
            <a:avLst/>
          </a:prstGeom>
          <a:ln cap="flat" w="9525">
            <a:solidFill>
              <a:srgbClr val="4A60D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95944"/>
            <a:ext cx="650534" cy="650534"/>
            <a:chOff x="0" y="0"/>
            <a:chExt cx="867378" cy="867378"/>
          </a:xfrm>
        </p:grpSpPr>
        <p:sp>
          <p:nvSpPr>
            <p:cNvPr name="AutoShape 3" id="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433689" y="0"/>
              <a:ext cx="0" cy="867378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127025" y="127025"/>
              <a:ext cx="613329" cy="613329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127025" y="127025"/>
              <a:ext cx="613329" cy="613329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53071" y="2235329"/>
            <a:ext cx="16581859" cy="2490352"/>
            <a:chOff x="0" y="0"/>
            <a:chExt cx="4367239" cy="655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67238" cy="655895"/>
            </a:xfrm>
            <a:custGeom>
              <a:avLst/>
              <a:gdLst/>
              <a:ahLst/>
              <a:cxnLst/>
              <a:rect r="r" b="b" t="t" l="l"/>
              <a:pathLst>
                <a:path h="655895" w="4367238">
                  <a:moveTo>
                    <a:pt x="0" y="0"/>
                  </a:moveTo>
                  <a:lnTo>
                    <a:pt x="4367238" y="0"/>
                  </a:lnTo>
                  <a:lnTo>
                    <a:pt x="4367238" y="655895"/>
                  </a:lnTo>
                  <a:lnTo>
                    <a:pt x="0" y="65589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367239" cy="674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2687754"/>
            <a:ext cx="1094049" cy="1094049"/>
          </a:xfrm>
          <a:custGeom>
            <a:avLst/>
            <a:gdLst/>
            <a:ahLst/>
            <a:cxnLst/>
            <a:rect r="r" b="b" t="t" l="l"/>
            <a:pathLst>
              <a:path h="1094049" w="1094049">
                <a:moveTo>
                  <a:pt x="0" y="0"/>
                </a:moveTo>
                <a:lnTo>
                  <a:pt x="1094049" y="0"/>
                </a:lnTo>
                <a:lnTo>
                  <a:pt x="1094049" y="1094049"/>
                </a:lnTo>
                <a:lnTo>
                  <a:pt x="0" y="1094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16006" y="2825094"/>
            <a:ext cx="953242" cy="953639"/>
          </a:xfrm>
          <a:custGeom>
            <a:avLst/>
            <a:gdLst/>
            <a:ahLst/>
            <a:cxnLst/>
            <a:rect r="r" b="b" t="t" l="l"/>
            <a:pathLst>
              <a:path h="953639" w="953242">
                <a:moveTo>
                  <a:pt x="0" y="0"/>
                </a:moveTo>
                <a:lnTo>
                  <a:pt x="953242" y="0"/>
                </a:lnTo>
                <a:lnTo>
                  <a:pt x="953242" y="953639"/>
                </a:lnTo>
                <a:lnTo>
                  <a:pt x="0" y="953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47129" y="2598340"/>
            <a:ext cx="634488" cy="1161955"/>
          </a:xfrm>
          <a:custGeom>
            <a:avLst/>
            <a:gdLst/>
            <a:ahLst/>
            <a:cxnLst/>
            <a:rect r="r" b="b" t="t" l="l"/>
            <a:pathLst>
              <a:path h="1161955" w="634488">
                <a:moveTo>
                  <a:pt x="0" y="0"/>
                </a:moveTo>
                <a:lnTo>
                  <a:pt x="634488" y="0"/>
                </a:lnTo>
                <a:lnTo>
                  <a:pt x="634488" y="1161955"/>
                </a:lnTo>
                <a:lnTo>
                  <a:pt x="0" y="1161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02136" y="2730984"/>
            <a:ext cx="1033782" cy="1033782"/>
          </a:xfrm>
          <a:custGeom>
            <a:avLst/>
            <a:gdLst/>
            <a:ahLst/>
            <a:cxnLst/>
            <a:rect r="r" b="b" t="t" l="l"/>
            <a:pathLst>
              <a:path h="1033782" w="1033782">
                <a:moveTo>
                  <a:pt x="0" y="0"/>
                </a:moveTo>
                <a:lnTo>
                  <a:pt x="1033783" y="0"/>
                </a:lnTo>
                <a:lnTo>
                  <a:pt x="1033783" y="1033782"/>
                </a:lnTo>
                <a:lnTo>
                  <a:pt x="0" y="1033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30486" y="2613233"/>
            <a:ext cx="864663" cy="1152883"/>
          </a:xfrm>
          <a:custGeom>
            <a:avLst/>
            <a:gdLst/>
            <a:ahLst/>
            <a:cxnLst/>
            <a:rect r="r" b="b" t="t" l="l"/>
            <a:pathLst>
              <a:path h="1152883" w="864663">
                <a:moveTo>
                  <a:pt x="0" y="0"/>
                </a:moveTo>
                <a:lnTo>
                  <a:pt x="864663" y="0"/>
                </a:lnTo>
                <a:lnTo>
                  <a:pt x="864663" y="1152883"/>
                </a:lnTo>
                <a:lnTo>
                  <a:pt x="0" y="1152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96440" y="2734291"/>
            <a:ext cx="658745" cy="930477"/>
          </a:xfrm>
          <a:custGeom>
            <a:avLst/>
            <a:gdLst/>
            <a:ahLst/>
            <a:cxnLst/>
            <a:rect r="r" b="b" t="t" l="l"/>
            <a:pathLst>
              <a:path h="930477" w="658745">
                <a:moveTo>
                  <a:pt x="0" y="0"/>
                </a:moveTo>
                <a:lnTo>
                  <a:pt x="658745" y="0"/>
                </a:lnTo>
                <a:lnTo>
                  <a:pt x="658745" y="930477"/>
                </a:lnTo>
                <a:lnTo>
                  <a:pt x="0" y="930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386213" y="2734445"/>
            <a:ext cx="710227" cy="930324"/>
          </a:xfrm>
          <a:custGeom>
            <a:avLst/>
            <a:gdLst/>
            <a:ahLst/>
            <a:cxnLst/>
            <a:rect r="r" b="b" t="t" l="l"/>
            <a:pathLst>
              <a:path h="930324" w="710227">
                <a:moveTo>
                  <a:pt x="0" y="0"/>
                </a:moveTo>
                <a:lnTo>
                  <a:pt x="710227" y="0"/>
                </a:lnTo>
                <a:lnTo>
                  <a:pt x="710227" y="930323"/>
                </a:lnTo>
                <a:lnTo>
                  <a:pt x="0" y="930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239" t="0" r="-15295" b="-41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79007" y="2685302"/>
            <a:ext cx="710227" cy="1028455"/>
          </a:xfrm>
          <a:custGeom>
            <a:avLst/>
            <a:gdLst/>
            <a:ahLst/>
            <a:cxnLst/>
            <a:rect r="r" b="b" t="t" l="l"/>
            <a:pathLst>
              <a:path h="1028455" w="710227">
                <a:moveTo>
                  <a:pt x="0" y="0"/>
                </a:moveTo>
                <a:lnTo>
                  <a:pt x="710227" y="0"/>
                </a:lnTo>
                <a:lnTo>
                  <a:pt x="710227" y="1028456"/>
                </a:lnTo>
                <a:lnTo>
                  <a:pt x="0" y="10284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875" t="0" r="-22324" b="-27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53071" y="4895850"/>
            <a:ext cx="4180975" cy="2490352"/>
            <a:chOff x="0" y="0"/>
            <a:chExt cx="1101162" cy="6558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1162" cy="655895"/>
            </a:xfrm>
            <a:custGeom>
              <a:avLst/>
              <a:gdLst/>
              <a:ahLst/>
              <a:cxnLst/>
              <a:rect r="r" b="b" t="t" l="l"/>
              <a:pathLst>
                <a:path h="655895" w="1101162">
                  <a:moveTo>
                    <a:pt x="0" y="0"/>
                  </a:moveTo>
                  <a:lnTo>
                    <a:pt x="1101162" y="0"/>
                  </a:lnTo>
                  <a:lnTo>
                    <a:pt x="1101162" y="655895"/>
                  </a:lnTo>
                  <a:lnTo>
                    <a:pt x="0" y="65589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101162" cy="674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8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103447" y="5192406"/>
            <a:ext cx="1326027" cy="944933"/>
          </a:xfrm>
          <a:custGeom>
            <a:avLst/>
            <a:gdLst/>
            <a:ahLst/>
            <a:cxnLst/>
            <a:rect r="r" b="b" t="t" l="l"/>
            <a:pathLst>
              <a:path h="944933" w="1326027">
                <a:moveTo>
                  <a:pt x="0" y="0"/>
                </a:moveTo>
                <a:lnTo>
                  <a:pt x="1326026" y="0"/>
                </a:lnTo>
                <a:lnTo>
                  <a:pt x="1326026" y="944934"/>
                </a:lnTo>
                <a:lnTo>
                  <a:pt x="0" y="944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5125925" y="4895850"/>
            <a:ext cx="5049873" cy="2490352"/>
            <a:chOff x="0" y="0"/>
            <a:chExt cx="1330008" cy="65589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30008" cy="655895"/>
            </a:xfrm>
            <a:custGeom>
              <a:avLst/>
              <a:gdLst/>
              <a:ahLst/>
              <a:cxnLst/>
              <a:rect r="r" b="b" t="t" l="l"/>
              <a:pathLst>
                <a:path h="655895" w="1330008">
                  <a:moveTo>
                    <a:pt x="0" y="0"/>
                  </a:moveTo>
                  <a:lnTo>
                    <a:pt x="1330008" y="0"/>
                  </a:lnTo>
                  <a:lnTo>
                    <a:pt x="1330008" y="655895"/>
                  </a:lnTo>
                  <a:lnTo>
                    <a:pt x="0" y="65589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1330008" cy="674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8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052050" y="5329918"/>
            <a:ext cx="943985" cy="1043547"/>
          </a:xfrm>
          <a:custGeom>
            <a:avLst/>
            <a:gdLst/>
            <a:ahLst/>
            <a:cxnLst/>
            <a:rect r="r" b="b" t="t" l="l"/>
            <a:pathLst>
              <a:path h="1043547" w="943985">
                <a:moveTo>
                  <a:pt x="0" y="0"/>
                </a:moveTo>
                <a:lnTo>
                  <a:pt x="943984" y="0"/>
                </a:lnTo>
                <a:lnTo>
                  <a:pt x="943984" y="1043547"/>
                </a:lnTo>
                <a:lnTo>
                  <a:pt x="0" y="1043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9907" r="-230152" b="-2566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267677" y="4895850"/>
            <a:ext cx="7167252" cy="2490352"/>
            <a:chOff x="0" y="0"/>
            <a:chExt cx="1887671" cy="6558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87671" cy="655895"/>
            </a:xfrm>
            <a:custGeom>
              <a:avLst/>
              <a:gdLst/>
              <a:ahLst/>
              <a:cxnLst/>
              <a:rect r="r" b="b" t="t" l="l"/>
              <a:pathLst>
                <a:path h="655895" w="1887671">
                  <a:moveTo>
                    <a:pt x="0" y="0"/>
                  </a:moveTo>
                  <a:lnTo>
                    <a:pt x="1887671" y="0"/>
                  </a:lnTo>
                  <a:lnTo>
                    <a:pt x="1887671" y="655895"/>
                  </a:lnTo>
                  <a:lnTo>
                    <a:pt x="0" y="65589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1887671" cy="674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8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3306612" y="5358170"/>
            <a:ext cx="3952688" cy="668674"/>
          </a:xfrm>
          <a:custGeom>
            <a:avLst/>
            <a:gdLst/>
            <a:ahLst/>
            <a:cxnLst/>
            <a:rect r="r" b="b" t="t" l="l"/>
            <a:pathLst>
              <a:path h="668674" w="3952688">
                <a:moveTo>
                  <a:pt x="0" y="0"/>
                </a:moveTo>
                <a:lnTo>
                  <a:pt x="3952688" y="0"/>
                </a:lnTo>
                <a:lnTo>
                  <a:pt x="3952688" y="668673"/>
                </a:lnTo>
                <a:lnTo>
                  <a:pt x="0" y="6686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3026" r="0" b="-152535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853071" y="7548998"/>
            <a:ext cx="16581859" cy="2275894"/>
            <a:chOff x="0" y="0"/>
            <a:chExt cx="4367239" cy="59941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367238" cy="599412"/>
            </a:xfrm>
            <a:custGeom>
              <a:avLst/>
              <a:gdLst/>
              <a:ahLst/>
              <a:cxnLst/>
              <a:rect r="r" b="b" t="t" l="l"/>
              <a:pathLst>
                <a:path h="599412" w="4367238">
                  <a:moveTo>
                    <a:pt x="0" y="0"/>
                  </a:moveTo>
                  <a:lnTo>
                    <a:pt x="4367238" y="0"/>
                  </a:lnTo>
                  <a:lnTo>
                    <a:pt x="4367238" y="599412"/>
                  </a:lnTo>
                  <a:lnTo>
                    <a:pt x="0" y="59941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367239" cy="61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8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4780926" y="7820824"/>
            <a:ext cx="1069789" cy="1032866"/>
          </a:xfrm>
          <a:custGeom>
            <a:avLst/>
            <a:gdLst/>
            <a:ahLst/>
            <a:cxnLst/>
            <a:rect r="r" b="b" t="t" l="l"/>
            <a:pathLst>
              <a:path h="1032866" w="1069789">
                <a:moveTo>
                  <a:pt x="0" y="0"/>
                </a:moveTo>
                <a:lnTo>
                  <a:pt x="1069789" y="0"/>
                </a:lnTo>
                <a:lnTo>
                  <a:pt x="1069789" y="1032865"/>
                </a:lnTo>
                <a:lnTo>
                  <a:pt x="0" y="1032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75629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989736" y="7681477"/>
            <a:ext cx="1316181" cy="1316181"/>
          </a:xfrm>
          <a:custGeom>
            <a:avLst/>
            <a:gdLst/>
            <a:ahLst/>
            <a:cxnLst/>
            <a:rect r="r" b="b" t="t" l="l"/>
            <a:pathLst>
              <a:path h="1316181" w="1316181">
                <a:moveTo>
                  <a:pt x="0" y="0"/>
                </a:moveTo>
                <a:lnTo>
                  <a:pt x="1316181" y="0"/>
                </a:lnTo>
                <a:lnTo>
                  <a:pt x="1316181" y="1316181"/>
                </a:lnTo>
                <a:lnTo>
                  <a:pt x="0" y="131618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286422" y="7726666"/>
            <a:ext cx="1127023" cy="1127023"/>
          </a:xfrm>
          <a:custGeom>
            <a:avLst/>
            <a:gdLst/>
            <a:ahLst/>
            <a:cxnLst/>
            <a:rect r="r" b="b" t="t" l="l"/>
            <a:pathLst>
              <a:path h="1127023" w="1127023">
                <a:moveTo>
                  <a:pt x="0" y="0"/>
                </a:moveTo>
                <a:lnTo>
                  <a:pt x="1127023" y="0"/>
                </a:lnTo>
                <a:lnTo>
                  <a:pt x="1127023" y="1127023"/>
                </a:lnTo>
                <a:lnTo>
                  <a:pt x="0" y="112702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1394520" y="7729464"/>
            <a:ext cx="2200176" cy="1023666"/>
          </a:xfrm>
          <a:custGeom>
            <a:avLst/>
            <a:gdLst/>
            <a:ahLst/>
            <a:cxnLst/>
            <a:rect r="r" b="b" t="t" l="l"/>
            <a:pathLst>
              <a:path h="1023666" w="2200176">
                <a:moveTo>
                  <a:pt x="0" y="0"/>
                </a:moveTo>
                <a:lnTo>
                  <a:pt x="2200176" y="0"/>
                </a:lnTo>
                <a:lnTo>
                  <a:pt x="2200176" y="1023667"/>
                </a:lnTo>
                <a:lnTo>
                  <a:pt x="0" y="102366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47777" r="-1119" b="-56324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566204" y="2857870"/>
            <a:ext cx="906896" cy="906896"/>
          </a:xfrm>
          <a:custGeom>
            <a:avLst/>
            <a:gdLst/>
            <a:ahLst/>
            <a:cxnLst/>
            <a:rect r="r" b="b" t="t" l="l"/>
            <a:pathLst>
              <a:path h="906896" w="906896">
                <a:moveTo>
                  <a:pt x="0" y="0"/>
                </a:moveTo>
                <a:lnTo>
                  <a:pt x="906897" y="0"/>
                </a:lnTo>
                <a:lnTo>
                  <a:pt x="906897" y="906896"/>
                </a:lnTo>
                <a:lnTo>
                  <a:pt x="0" y="90689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609234" y="7681477"/>
            <a:ext cx="992328" cy="1224784"/>
          </a:xfrm>
          <a:custGeom>
            <a:avLst/>
            <a:gdLst/>
            <a:ahLst/>
            <a:cxnLst/>
            <a:rect r="r" b="b" t="t" l="l"/>
            <a:pathLst>
              <a:path h="1224784" w="992328">
                <a:moveTo>
                  <a:pt x="0" y="0"/>
                </a:moveTo>
                <a:lnTo>
                  <a:pt x="992328" y="0"/>
                </a:lnTo>
                <a:lnTo>
                  <a:pt x="992328" y="1224784"/>
                </a:lnTo>
                <a:lnTo>
                  <a:pt x="0" y="122478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-520902" b="-24392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628404" y="5251246"/>
            <a:ext cx="1200891" cy="1200891"/>
          </a:xfrm>
          <a:custGeom>
            <a:avLst/>
            <a:gdLst/>
            <a:ahLst/>
            <a:cxnLst/>
            <a:rect r="r" b="b" t="t" l="l"/>
            <a:pathLst>
              <a:path h="1200891" w="1200891">
                <a:moveTo>
                  <a:pt x="0" y="0"/>
                </a:moveTo>
                <a:lnTo>
                  <a:pt x="1200891" y="0"/>
                </a:lnTo>
                <a:lnTo>
                  <a:pt x="1200891" y="1200891"/>
                </a:lnTo>
                <a:lnTo>
                  <a:pt x="0" y="120089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445170" y="2550723"/>
            <a:ext cx="856999" cy="1241774"/>
          </a:xfrm>
          <a:custGeom>
            <a:avLst/>
            <a:gdLst/>
            <a:ahLst/>
            <a:cxnLst/>
            <a:rect r="r" b="b" t="t" l="l"/>
            <a:pathLst>
              <a:path h="1241774" w="856999">
                <a:moveTo>
                  <a:pt x="0" y="0"/>
                </a:moveTo>
                <a:lnTo>
                  <a:pt x="856999" y="0"/>
                </a:lnTo>
                <a:lnTo>
                  <a:pt x="856999" y="1241774"/>
                </a:lnTo>
                <a:lnTo>
                  <a:pt x="0" y="124177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33895" t="-8995" r="-26140" b="-1452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9808295" y="2925076"/>
            <a:ext cx="1201964" cy="716880"/>
          </a:xfrm>
          <a:custGeom>
            <a:avLst/>
            <a:gdLst/>
            <a:ahLst/>
            <a:cxnLst/>
            <a:rect r="r" b="b" t="t" l="l"/>
            <a:pathLst>
              <a:path h="716880" w="1201964">
                <a:moveTo>
                  <a:pt x="0" y="0"/>
                </a:moveTo>
                <a:lnTo>
                  <a:pt x="1201964" y="0"/>
                </a:lnTo>
                <a:lnTo>
                  <a:pt x="1201964" y="716880"/>
                </a:lnTo>
                <a:lnTo>
                  <a:pt x="0" y="71688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89534" t="-38067" r="-90437" b="-136566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1610334" y="2706954"/>
            <a:ext cx="1053340" cy="1053340"/>
          </a:xfrm>
          <a:custGeom>
            <a:avLst/>
            <a:gdLst/>
            <a:ahLst/>
            <a:cxnLst/>
            <a:rect r="r" b="b" t="t" l="l"/>
            <a:pathLst>
              <a:path h="1053340" w="1053340">
                <a:moveTo>
                  <a:pt x="0" y="0"/>
                </a:moveTo>
                <a:lnTo>
                  <a:pt x="1053340" y="0"/>
                </a:lnTo>
                <a:lnTo>
                  <a:pt x="1053340" y="1053341"/>
                </a:lnTo>
                <a:lnTo>
                  <a:pt x="0" y="10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982796" y="729110"/>
            <a:ext cx="5997609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 spc="-15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 기술 목록 / 경험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52160" y="1520483"/>
            <a:ext cx="3429441" cy="40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1"/>
              </a:lnSpc>
              <a:spcBef>
                <a:spcPct val="0"/>
              </a:spcBef>
            </a:pPr>
            <a:r>
              <a:rPr lang="en-US" sz="2401" spc="-24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 기술 목록(1/2)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12957" y="5891276"/>
            <a:ext cx="1357525" cy="400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-90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웹서버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312290" y="5891276"/>
            <a:ext cx="312069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-89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데이터베이스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45068" y="8453639"/>
            <a:ext cx="294613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-89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프레임워크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76041" y="3846506"/>
            <a:ext cx="846708" cy="2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[JAVA]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639151" y="3820577"/>
            <a:ext cx="1125994" cy="2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[Python]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292143" y="3820577"/>
            <a:ext cx="783182" cy="2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[JSP]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948564" y="3820577"/>
            <a:ext cx="1102894" cy="2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[Numpy]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417269" y="3820577"/>
            <a:ext cx="1069649" cy="2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[Pandas]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328891" y="3820577"/>
            <a:ext cx="3556659" cy="2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[HTML5, CSS3, JS, BootStrap5]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749852" y="6329132"/>
            <a:ext cx="2284194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[Apache Tomcat]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936059" y="6466643"/>
            <a:ext cx="1402399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[Runpod]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8694073" y="6466643"/>
            <a:ext cx="1392315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[Docker]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245337" y="6187240"/>
            <a:ext cx="2463648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[Oracle Database]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098474" y="8948939"/>
            <a:ext cx="2763696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[Spring Framwork]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273958" y="8948939"/>
            <a:ext cx="1164919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[Flask]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254212" y="8948939"/>
            <a:ext cx="145476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[Fast API]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842449" y="8948939"/>
            <a:ext cx="1752247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[LangChain]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520059" y="8948939"/>
            <a:ext cx="1405896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[Pytorch]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93823" y="4180517"/>
            <a:ext cx="728926" cy="19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8"/>
              </a:lnSpc>
            </a:pPr>
            <a:r>
              <a:rPr lang="en-US" sz="119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JDK11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935364" y="4177446"/>
            <a:ext cx="421252" cy="19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8"/>
              </a:lnSpc>
            </a:pPr>
            <a:r>
              <a:rPr lang="en-US" sz="119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3.11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882430" y="4400994"/>
            <a:ext cx="630846" cy="19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8"/>
              </a:lnSpc>
            </a:pPr>
            <a:r>
              <a:rPr lang="en-US" sz="119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3.13.3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5376185" y="3820577"/>
            <a:ext cx="1037273" cy="2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[Servlet]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459258" y="4152400"/>
            <a:ext cx="422359" cy="19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8"/>
              </a:lnSpc>
            </a:pPr>
            <a:r>
              <a:rPr lang="en-US" sz="119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2.3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708633" y="4152400"/>
            <a:ext cx="533614" cy="19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8"/>
              </a:lnSpc>
            </a:pPr>
            <a:r>
              <a:rPr lang="en-US" sz="119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4.0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204272" y="4127193"/>
            <a:ext cx="548674" cy="19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8"/>
              </a:lnSpc>
            </a:pPr>
            <a:r>
              <a:rPr lang="en-US" sz="119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1.26.4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256390" y="4350741"/>
            <a:ext cx="496557" cy="19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8"/>
              </a:lnSpc>
            </a:pPr>
            <a:r>
              <a:rPr lang="en-US" sz="119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2.3.2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738638" y="4152400"/>
            <a:ext cx="556511" cy="19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8"/>
              </a:lnSpc>
            </a:pPr>
            <a:r>
              <a:rPr lang="en-US" sz="119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2.3.1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3675711" y="6811732"/>
            <a:ext cx="542879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9.0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165773" y="6570083"/>
            <a:ext cx="590414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11g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7518830" y="9431540"/>
            <a:ext cx="740096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3.1.2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553654" y="9431540"/>
            <a:ext cx="910210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0.116.1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2368258" y="9431540"/>
            <a:ext cx="899622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0.3.74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4890995" y="9431540"/>
            <a:ext cx="783921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2.6.0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9890457" y="3820577"/>
            <a:ext cx="1404892" cy="2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[Streamlit]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0254843" y="4152400"/>
            <a:ext cx="657484" cy="19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8"/>
              </a:lnSpc>
            </a:pPr>
            <a:r>
              <a:rPr lang="en-US" sz="119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1.41.1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8971246" y="6949244"/>
            <a:ext cx="698959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27.4.0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4947728" y="5891276"/>
            <a:ext cx="199952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spc="-89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클라우드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1514450" y="3820577"/>
            <a:ext cx="1404892" cy="294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[Tensorflow]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2039516" y="4152400"/>
            <a:ext cx="657484" cy="19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8"/>
              </a:lnSpc>
            </a:pPr>
            <a:r>
              <a:rPr lang="en-US" sz="119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2.20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7067" y="2482979"/>
            <a:ext cx="16581859" cy="2490352"/>
            <a:chOff x="0" y="0"/>
            <a:chExt cx="4367239" cy="6558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7238" cy="655895"/>
            </a:xfrm>
            <a:custGeom>
              <a:avLst/>
              <a:gdLst/>
              <a:ahLst/>
              <a:cxnLst/>
              <a:rect r="r" b="b" t="t" l="l"/>
              <a:pathLst>
                <a:path h="655895" w="4367238">
                  <a:moveTo>
                    <a:pt x="0" y="0"/>
                  </a:moveTo>
                  <a:lnTo>
                    <a:pt x="4367238" y="0"/>
                  </a:lnTo>
                  <a:lnTo>
                    <a:pt x="4367238" y="655895"/>
                  </a:lnTo>
                  <a:lnTo>
                    <a:pt x="0" y="655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367239" cy="674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7067" y="5143500"/>
            <a:ext cx="16581859" cy="2275894"/>
            <a:chOff x="0" y="0"/>
            <a:chExt cx="4367239" cy="599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67238" cy="599412"/>
            </a:xfrm>
            <a:custGeom>
              <a:avLst/>
              <a:gdLst/>
              <a:ahLst/>
              <a:cxnLst/>
              <a:rect r="r" b="b" t="t" l="l"/>
              <a:pathLst>
                <a:path h="599412" w="4367238">
                  <a:moveTo>
                    <a:pt x="0" y="0"/>
                  </a:moveTo>
                  <a:lnTo>
                    <a:pt x="4367238" y="0"/>
                  </a:lnTo>
                  <a:lnTo>
                    <a:pt x="4367238" y="599412"/>
                  </a:lnTo>
                  <a:lnTo>
                    <a:pt x="0" y="59941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367239" cy="61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3071" y="7590844"/>
            <a:ext cx="16581859" cy="2275894"/>
            <a:chOff x="0" y="0"/>
            <a:chExt cx="4367239" cy="5994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67238" cy="599412"/>
            </a:xfrm>
            <a:custGeom>
              <a:avLst/>
              <a:gdLst/>
              <a:ahLst/>
              <a:cxnLst/>
              <a:rect r="r" b="b" t="t" l="l"/>
              <a:pathLst>
                <a:path h="599412" w="4367238">
                  <a:moveTo>
                    <a:pt x="0" y="0"/>
                  </a:moveTo>
                  <a:lnTo>
                    <a:pt x="4367238" y="0"/>
                  </a:lnTo>
                  <a:lnTo>
                    <a:pt x="4367238" y="599412"/>
                  </a:lnTo>
                  <a:lnTo>
                    <a:pt x="0" y="599412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367239" cy="61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8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866441" y="2826996"/>
            <a:ext cx="2230320" cy="1204373"/>
          </a:xfrm>
          <a:custGeom>
            <a:avLst/>
            <a:gdLst/>
            <a:ahLst/>
            <a:cxnLst/>
            <a:rect r="r" b="b" t="t" l="l"/>
            <a:pathLst>
              <a:path h="1204373" w="2230320">
                <a:moveTo>
                  <a:pt x="0" y="0"/>
                </a:moveTo>
                <a:lnTo>
                  <a:pt x="2230320" y="0"/>
                </a:lnTo>
                <a:lnTo>
                  <a:pt x="2230320" y="1204373"/>
                </a:lnTo>
                <a:lnTo>
                  <a:pt x="0" y="120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85178" y="2870277"/>
            <a:ext cx="2764040" cy="1063614"/>
          </a:xfrm>
          <a:custGeom>
            <a:avLst/>
            <a:gdLst/>
            <a:ahLst/>
            <a:cxnLst/>
            <a:rect r="r" b="b" t="t" l="l"/>
            <a:pathLst>
              <a:path h="1063614" w="2764040">
                <a:moveTo>
                  <a:pt x="0" y="0"/>
                </a:moveTo>
                <a:lnTo>
                  <a:pt x="2764041" y="0"/>
                </a:lnTo>
                <a:lnTo>
                  <a:pt x="2764041" y="1063613"/>
                </a:lnTo>
                <a:lnTo>
                  <a:pt x="0" y="1063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66570" y="2840106"/>
            <a:ext cx="674012" cy="1123954"/>
          </a:xfrm>
          <a:custGeom>
            <a:avLst/>
            <a:gdLst/>
            <a:ahLst/>
            <a:cxnLst/>
            <a:rect r="r" b="b" t="t" l="l"/>
            <a:pathLst>
              <a:path h="1123954" w="674012">
                <a:moveTo>
                  <a:pt x="0" y="0"/>
                </a:moveTo>
                <a:lnTo>
                  <a:pt x="674011" y="0"/>
                </a:lnTo>
                <a:lnTo>
                  <a:pt x="674011" y="1123954"/>
                </a:lnTo>
                <a:lnTo>
                  <a:pt x="0" y="112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63629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55406" y="2793013"/>
            <a:ext cx="1384159" cy="1218140"/>
          </a:xfrm>
          <a:custGeom>
            <a:avLst/>
            <a:gdLst/>
            <a:ahLst/>
            <a:cxnLst/>
            <a:rect r="r" b="b" t="t" l="l"/>
            <a:pathLst>
              <a:path h="1218140" w="1384159">
                <a:moveTo>
                  <a:pt x="0" y="0"/>
                </a:moveTo>
                <a:lnTo>
                  <a:pt x="1384160" y="0"/>
                </a:lnTo>
                <a:lnTo>
                  <a:pt x="1384160" y="1218140"/>
                </a:lnTo>
                <a:lnTo>
                  <a:pt x="0" y="1218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311" t="-40529" r="-250209" b="-4362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71502" y="2713675"/>
            <a:ext cx="1492851" cy="1376817"/>
          </a:xfrm>
          <a:custGeom>
            <a:avLst/>
            <a:gdLst/>
            <a:ahLst/>
            <a:cxnLst/>
            <a:rect r="r" b="b" t="t" l="l"/>
            <a:pathLst>
              <a:path h="1376817" w="1492851">
                <a:moveTo>
                  <a:pt x="0" y="0"/>
                </a:moveTo>
                <a:lnTo>
                  <a:pt x="1492851" y="0"/>
                </a:lnTo>
                <a:lnTo>
                  <a:pt x="1492851" y="1376817"/>
                </a:lnTo>
                <a:lnTo>
                  <a:pt x="0" y="1376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66441" y="5222108"/>
            <a:ext cx="1221897" cy="1221897"/>
          </a:xfrm>
          <a:custGeom>
            <a:avLst/>
            <a:gdLst/>
            <a:ahLst/>
            <a:cxnLst/>
            <a:rect r="r" b="b" t="t" l="l"/>
            <a:pathLst>
              <a:path h="1221897" w="1221897">
                <a:moveTo>
                  <a:pt x="0" y="0"/>
                </a:moveTo>
                <a:lnTo>
                  <a:pt x="1221897" y="0"/>
                </a:lnTo>
                <a:lnTo>
                  <a:pt x="1221897" y="1221897"/>
                </a:lnTo>
                <a:lnTo>
                  <a:pt x="0" y="12218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530194" y="5436908"/>
            <a:ext cx="1957119" cy="1011108"/>
          </a:xfrm>
          <a:custGeom>
            <a:avLst/>
            <a:gdLst/>
            <a:ahLst/>
            <a:cxnLst/>
            <a:rect r="r" b="b" t="t" l="l"/>
            <a:pathLst>
              <a:path h="1011108" w="1957119">
                <a:moveTo>
                  <a:pt x="0" y="0"/>
                </a:moveTo>
                <a:lnTo>
                  <a:pt x="1957120" y="0"/>
                </a:lnTo>
                <a:lnTo>
                  <a:pt x="1957120" y="1011108"/>
                </a:lnTo>
                <a:lnTo>
                  <a:pt x="0" y="1011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1058" r="0" b="-5250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95332" y="5274625"/>
            <a:ext cx="2216728" cy="1108364"/>
          </a:xfrm>
          <a:custGeom>
            <a:avLst/>
            <a:gdLst/>
            <a:ahLst/>
            <a:cxnLst/>
            <a:rect r="r" b="b" t="t" l="l"/>
            <a:pathLst>
              <a:path h="1108364" w="2216728">
                <a:moveTo>
                  <a:pt x="0" y="0"/>
                </a:moveTo>
                <a:lnTo>
                  <a:pt x="2216729" y="0"/>
                </a:lnTo>
                <a:lnTo>
                  <a:pt x="2216729" y="1108364"/>
                </a:lnTo>
                <a:lnTo>
                  <a:pt x="0" y="1108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482370" y="5222108"/>
            <a:ext cx="2265393" cy="1201720"/>
          </a:xfrm>
          <a:custGeom>
            <a:avLst/>
            <a:gdLst/>
            <a:ahLst/>
            <a:cxnLst/>
            <a:rect r="r" b="b" t="t" l="l"/>
            <a:pathLst>
              <a:path h="1201720" w="2265393">
                <a:moveTo>
                  <a:pt x="0" y="0"/>
                </a:moveTo>
                <a:lnTo>
                  <a:pt x="2265393" y="0"/>
                </a:lnTo>
                <a:lnTo>
                  <a:pt x="2265393" y="1201720"/>
                </a:lnTo>
                <a:lnTo>
                  <a:pt x="0" y="1201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943000" y="7848019"/>
            <a:ext cx="4278955" cy="1138437"/>
          </a:xfrm>
          <a:custGeom>
            <a:avLst/>
            <a:gdLst/>
            <a:ahLst/>
            <a:cxnLst/>
            <a:rect r="r" b="b" t="t" l="l"/>
            <a:pathLst>
              <a:path h="1138437" w="4278955">
                <a:moveTo>
                  <a:pt x="0" y="0"/>
                </a:moveTo>
                <a:lnTo>
                  <a:pt x="4278955" y="0"/>
                </a:lnTo>
                <a:lnTo>
                  <a:pt x="4278955" y="1138438"/>
                </a:lnTo>
                <a:lnTo>
                  <a:pt x="0" y="11384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487314" y="7924639"/>
            <a:ext cx="5325397" cy="985198"/>
          </a:xfrm>
          <a:custGeom>
            <a:avLst/>
            <a:gdLst/>
            <a:ahLst/>
            <a:cxnLst/>
            <a:rect r="r" b="b" t="t" l="l"/>
            <a:pathLst>
              <a:path h="985198" w="5325397">
                <a:moveTo>
                  <a:pt x="0" y="0"/>
                </a:moveTo>
                <a:lnTo>
                  <a:pt x="5325396" y="0"/>
                </a:lnTo>
                <a:lnTo>
                  <a:pt x="5325396" y="985198"/>
                </a:lnTo>
                <a:lnTo>
                  <a:pt x="0" y="98519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211457" y="5286625"/>
            <a:ext cx="1248156" cy="1248156"/>
          </a:xfrm>
          <a:custGeom>
            <a:avLst/>
            <a:gdLst/>
            <a:ahLst/>
            <a:cxnLst/>
            <a:rect r="r" b="b" t="t" l="l"/>
            <a:pathLst>
              <a:path h="1248156" w="1248156">
                <a:moveTo>
                  <a:pt x="0" y="0"/>
                </a:moveTo>
                <a:lnTo>
                  <a:pt x="1248155" y="0"/>
                </a:lnTo>
                <a:lnTo>
                  <a:pt x="1248155" y="1248156"/>
                </a:lnTo>
                <a:lnTo>
                  <a:pt x="0" y="12481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47067" y="5990354"/>
            <a:ext cx="2946131" cy="5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spc="-120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딥러닝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61707" y="4129434"/>
            <a:ext cx="204975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[Scikit-learn]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83957" y="4483735"/>
            <a:ext cx="7471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1.7.1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3491617"/>
            <a:ext cx="2946131" cy="53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spc="-120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머신러닝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8239841"/>
            <a:ext cx="2946131" cy="1044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spc="-120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Vector</a:t>
            </a:r>
          </a:p>
          <a:p>
            <a:pPr algn="ctr">
              <a:lnSpc>
                <a:spcPts val="4000"/>
              </a:lnSpc>
            </a:pPr>
            <a:r>
              <a:rPr lang="en-US" sz="4000" spc="-120">
                <a:solidFill>
                  <a:srgbClr val="4A60DD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Database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47701" y="4129434"/>
            <a:ext cx="1590295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[XGBoost]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69555" y="4483735"/>
            <a:ext cx="769452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3.0.3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99135" y="4129434"/>
            <a:ext cx="162141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[LightGBM]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05932" y="4483735"/>
            <a:ext cx="589401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4.6.0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04362" y="4129434"/>
            <a:ext cx="1625366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[catBoost]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49842" y="4483735"/>
            <a:ext cx="835907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1.2.8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356143" y="4129434"/>
            <a:ext cx="1144984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[joblib]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615066" y="4483735"/>
            <a:ext cx="749287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1.5.1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49347" y="6463055"/>
            <a:ext cx="1581808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[ollama]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279745" y="6817356"/>
            <a:ext cx="701855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0.5.3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921143" y="6506206"/>
            <a:ext cx="156617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[LLAMA3]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967827" y="6441179"/>
            <a:ext cx="336190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[Sentence-transformers]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306053" y="6799954"/>
            <a:ext cx="841831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5.1.0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306378" y="6489263"/>
            <a:ext cx="1194748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[YOLO]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546026" y="8977409"/>
            <a:ext cx="1434379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[Qdrant]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835534" y="9331710"/>
            <a:ext cx="841660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1.15.3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147884" y="8977409"/>
            <a:ext cx="1723619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[Chroma]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491863" y="9331710"/>
            <a:ext cx="837865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1.0.20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935385" y="6489263"/>
            <a:ext cx="204502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[HuggingFace]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028700" y="695944"/>
            <a:ext cx="650534" cy="650534"/>
            <a:chOff x="0" y="0"/>
            <a:chExt cx="867378" cy="867378"/>
          </a:xfrm>
        </p:grpSpPr>
        <p:sp>
          <p:nvSpPr>
            <p:cNvPr name="AutoShape 48" id="48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V="true">
              <a:off x="433689" y="0"/>
              <a:ext cx="0" cy="867378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flipV="true">
              <a:off x="127025" y="127025"/>
              <a:ext cx="613329" cy="613329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 flipV="true">
              <a:off x="127025" y="127025"/>
              <a:ext cx="613329" cy="613329"/>
            </a:xfrm>
            <a:prstGeom prst="line">
              <a:avLst/>
            </a:prstGeom>
            <a:ln cap="flat" w="13970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52" id="52"/>
          <p:cNvSpPr txBox="true"/>
          <p:nvPr/>
        </p:nvSpPr>
        <p:spPr>
          <a:xfrm rot="0">
            <a:off x="1982796" y="729110"/>
            <a:ext cx="5997609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 spc="-15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 기술 목록 / 경험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52160" y="1520483"/>
            <a:ext cx="3429441" cy="40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1"/>
              </a:lnSpc>
              <a:spcBef>
                <a:spcPct val="0"/>
              </a:spcBef>
            </a:pPr>
            <a:r>
              <a:rPr lang="en-US" sz="2401" spc="-24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 기술 목록(2/2)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108" y="247008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55865" y="1423814"/>
            <a:ext cx="5773128" cy="8337044"/>
            <a:chOff x="0" y="0"/>
            <a:chExt cx="2299894" cy="33213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99894" cy="3321304"/>
            </a:xfrm>
            <a:custGeom>
              <a:avLst/>
              <a:gdLst/>
              <a:ahLst/>
              <a:cxnLst/>
              <a:rect r="r" b="b" t="t" l="l"/>
              <a:pathLst>
                <a:path h="3321304" w="2299894">
                  <a:moveTo>
                    <a:pt x="2299894" y="0"/>
                  </a:moveTo>
                  <a:lnTo>
                    <a:pt x="2299894" y="3321304"/>
                  </a:lnTo>
                  <a:lnTo>
                    <a:pt x="0" y="3321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299894" cy="3349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84300" y="264926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 기술 목록 / 경험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56945"/>
            <a:ext cx="3808541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 기술 경험 (1/3)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6365" y="2401083"/>
            <a:ext cx="3360392" cy="468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K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NeighborsClassifier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ogisticRegression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ecisionTreeClassifier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andomForestClassifier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xtraTreesClassifier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radientBoostingClassifier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istGradientBoostingClassifier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GDClassifier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X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GBoostClassifier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ightGBMClassifier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atBoostClassifier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LinearRegression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Polynomial Regression 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Ridge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Lasso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KNeighborsRegressor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XGBoostRegressor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LightGBMRegressor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CatBoostRegressor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7763" y="2079453"/>
            <a:ext cx="3543793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Supervised Learning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16480" y="5105400"/>
            <a:ext cx="319926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Uns</a:t>
            </a: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upervised Learning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27285" y="5510708"/>
            <a:ext cx="3201708" cy="47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Clustering: 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K-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Means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Dementionality Reduction: 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16480" y="6014684"/>
            <a:ext cx="319926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P</a:t>
            </a: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reprocessing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27285" y="6435236"/>
            <a:ext cx="3797544" cy="47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Stand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rdScaler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PolynomialFeatures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16480" y="6914026"/>
            <a:ext cx="379754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O</a:t>
            </a: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ptimization &amp; Validation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27285" y="7315981"/>
            <a:ext cx="3797544" cy="122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GridSearchCV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Randomize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dSearchCV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oss_val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idate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KFold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StratifiedKFold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16480" y="8552760"/>
            <a:ext cx="379754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Evalu</a:t>
            </a: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ation Metrics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27285" y="8906395"/>
            <a:ext cx="3797544" cy="72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Accuracy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an Square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 Er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or (MSE)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Mean Absolu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te Error (MAE)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226132" y="1423814"/>
            <a:ext cx="5773128" cy="8337044"/>
            <a:chOff x="0" y="0"/>
            <a:chExt cx="2299894" cy="332130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99894" cy="3321304"/>
            </a:xfrm>
            <a:custGeom>
              <a:avLst/>
              <a:gdLst/>
              <a:ahLst/>
              <a:cxnLst/>
              <a:rect r="r" b="b" t="t" l="l"/>
              <a:pathLst>
                <a:path h="3321304" w="2299894">
                  <a:moveTo>
                    <a:pt x="2299894" y="0"/>
                  </a:moveTo>
                  <a:lnTo>
                    <a:pt x="2299894" y="3321304"/>
                  </a:lnTo>
                  <a:lnTo>
                    <a:pt x="0" y="3321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2299894" cy="3349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296399" y="1423814"/>
            <a:ext cx="5773128" cy="8337044"/>
            <a:chOff x="0" y="0"/>
            <a:chExt cx="2299894" cy="332130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99894" cy="3321304"/>
            </a:xfrm>
            <a:custGeom>
              <a:avLst/>
              <a:gdLst/>
              <a:ahLst/>
              <a:cxnLst/>
              <a:rect r="r" b="b" t="t" l="l"/>
              <a:pathLst>
                <a:path h="3321304" w="2299894">
                  <a:moveTo>
                    <a:pt x="2299894" y="0"/>
                  </a:moveTo>
                  <a:lnTo>
                    <a:pt x="2299894" y="3321304"/>
                  </a:lnTo>
                  <a:lnTo>
                    <a:pt x="0" y="3321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2299894" cy="3349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434879" y="2465583"/>
            <a:ext cx="3489834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MLP (Mu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ltila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y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Pe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on)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NN (Co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v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ol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tional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u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ral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et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k)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cur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eur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al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tw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rk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LSTM (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hor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t-T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 M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y)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RU (Ga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ed 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cur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nt Un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it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q2Seq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334854" y="2079453"/>
            <a:ext cx="3870390" cy="30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3"/>
              </a:lnSpc>
            </a:pPr>
            <a:r>
              <a:rPr lang="en-US" sz="1795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Neural Networks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34879" y="4531662"/>
            <a:ext cx="3489834" cy="122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Grad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ient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Desc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nt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St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ochas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tic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G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radient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Des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(SGD)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Mi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ni-Batc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adi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nt Descen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Ad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am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Mom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entum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45448" y="4194206"/>
            <a:ext cx="3870390" cy="30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3"/>
              </a:lnSpc>
            </a:pPr>
            <a:r>
              <a:rPr lang="en-US" sz="1795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Optimiz</a:t>
            </a:r>
            <a:r>
              <a:rPr lang="en-US" sz="1795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ation Algorithms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56253" y="6139874"/>
            <a:ext cx="3870390" cy="47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Dropout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rly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S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topping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334854" y="5756851"/>
            <a:ext cx="3870390" cy="306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3"/>
              </a:lnSpc>
            </a:pPr>
            <a:r>
              <a:rPr lang="en-US" sz="1795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Regulariz</a:t>
            </a:r>
            <a:r>
              <a:rPr lang="en-US" sz="1795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465111" y="7030489"/>
            <a:ext cx="3538741" cy="72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igm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id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ReLU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of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tmax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31170" y="6675814"/>
            <a:ext cx="353874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Activ</a:t>
            </a: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ation Functions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246636" y="5978036"/>
            <a:ext cx="3538741" cy="97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Mean Squared Error (MSE)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Cross Entropy 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Loss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Binary Cr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ossen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tropy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Categorical Crossentropy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12696" y="5595131"/>
            <a:ext cx="353874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</a:t>
            </a: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oss Functions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144000" y="7011439"/>
            <a:ext cx="353874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LLM</a:t>
            </a:r>
            <a:r>
              <a:rPr lang="en-US" sz="18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&amp; Applications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246636" y="7388697"/>
            <a:ext cx="3200669" cy="171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GPT (OpenAI API – Prompt Engineering)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LLaMA3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HugginFace Transformer 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Whisper (STT, Seq2Seq 기반 Transf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orme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r)</a:t>
            </a:r>
          </a:p>
          <a:p>
            <a:pPr algn="l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RAG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651437" y="1431119"/>
            <a:ext cx="28029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Python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599272" y="2092961"/>
            <a:ext cx="4660028" cy="716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주소록 관리 프로그램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연락처 저장, 검색, 수정, 삭제, 출력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커피 머신 프로그램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주문 받기, 계산, 커피 만들기(재료 계산)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영화관 티켓 판매 프로그램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영화관 좌석 만들기, 좌석 예매, 날짜 계산(평일 /주말 티켓 가격 다름)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대형 도서관 프로그램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계정 - 대여, 반납, 예약, 포인트 적립, 조회</a:t>
            </a: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     </a:t>
            </a: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(전체 도서목록, 내 대여/예약 확인)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 계정 - 책 등록, 회원관리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라이브러리 활용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pandas, numpy, matplotlib, seaborn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자료구조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스텍, 큐, 튜플, 딕셔너리, 세트, collection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정규 표현식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반복/ 조건문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예외 처리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파일 입출력</a:t>
            </a:r>
          </a:p>
          <a:p>
            <a:pPr algn="l" marL="302270" indent="-151135" lvl="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csv, xlsx, json, pickle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77288" y="1450169"/>
            <a:ext cx="39954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Machine Learning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331170" y="1464225"/>
            <a:ext cx="39954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Deep Learning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108" y="247008"/>
            <a:ext cx="485595" cy="485595"/>
            <a:chOff x="0" y="0"/>
            <a:chExt cx="647460" cy="647460"/>
          </a:xfrm>
        </p:grpSpPr>
        <p:sp>
          <p:nvSpPr>
            <p:cNvPr name="AutoShape 3" id="3"/>
            <p:cNvSpPr/>
            <p:nvPr/>
          </p:nvSpPr>
          <p:spPr>
            <a:xfrm>
              <a:off x="0" y="323730"/>
              <a:ext cx="647460" cy="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323730" y="0"/>
              <a:ext cx="0" cy="647460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H="true" flipV="true">
              <a:off x="94818" y="94818"/>
              <a:ext cx="457824" cy="457824"/>
            </a:xfrm>
            <a:prstGeom prst="line">
              <a:avLst/>
            </a:prstGeom>
            <a:ln cap="flat" w="104280">
              <a:solidFill>
                <a:srgbClr val="4A60D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084300" y="264926"/>
            <a:ext cx="4476955" cy="50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3732" spc="-11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 기술 목록 / 경험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1035" y="856202"/>
            <a:ext cx="5142729" cy="30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9"/>
              </a:lnSpc>
              <a:spcBef>
                <a:spcPct val="0"/>
              </a:spcBef>
            </a:pPr>
            <a:r>
              <a:rPr lang="en-US" sz="1792" spc="-17">
                <a:solidFill>
                  <a:srgbClr val="86858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 기술 경험 (2/3)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4906" y="1384300"/>
            <a:ext cx="5111130" cy="8337044"/>
            <a:chOff x="0" y="0"/>
            <a:chExt cx="2036167" cy="33213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6167" cy="3321304"/>
            </a:xfrm>
            <a:custGeom>
              <a:avLst/>
              <a:gdLst/>
              <a:ahLst/>
              <a:cxnLst/>
              <a:rect r="r" b="b" t="t" l="l"/>
              <a:pathLst>
                <a:path h="3321304" w="2036167">
                  <a:moveTo>
                    <a:pt x="2036167" y="0"/>
                  </a:moveTo>
                  <a:lnTo>
                    <a:pt x="2036167" y="3321304"/>
                  </a:lnTo>
                  <a:lnTo>
                    <a:pt x="0" y="3321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036167" cy="3349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22606" y="1384300"/>
            <a:ext cx="5247978" cy="8337044"/>
            <a:chOff x="0" y="0"/>
            <a:chExt cx="2090685" cy="33213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90685" cy="3321304"/>
            </a:xfrm>
            <a:custGeom>
              <a:avLst/>
              <a:gdLst/>
              <a:ahLst/>
              <a:cxnLst/>
              <a:rect r="r" b="b" t="t" l="l"/>
              <a:pathLst>
                <a:path h="3321304" w="2090685">
                  <a:moveTo>
                    <a:pt x="2090685" y="0"/>
                  </a:moveTo>
                  <a:lnTo>
                    <a:pt x="2090685" y="3321304"/>
                  </a:lnTo>
                  <a:lnTo>
                    <a:pt x="0" y="3321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90685" cy="3349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394484" y="1384300"/>
            <a:ext cx="5158617" cy="8337044"/>
            <a:chOff x="0" y="0"/>
            <a:chExt cx="2055085" cy="33213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5085" cy="3321304"/>
            </a:xfrm>
            <a:custGeom>
              <a:avLst/>
              <a:gdLst/>
              <a:ahLst/>
              <a:cxnLst/>
              <a:rect r="r" b="b" t="t" l="l"/>
              <a:pathLst>
                <a:path h="3321304" w="2055085">
                  <a:moveTo>
                    <a:pt x="2055085" y="0"/>
                  </a:moveTo>
                  <a:lnTo>
                    <a:pt x="2055085" y="3321304"/>
                  </a:lnTo>
                  <a:lnTo>
                    <a:pt x="0" y="3321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868585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055085" cy="3349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630704" y="1334183"/>
            <a:ext cx="28029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Java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40320" y="1933576"/>
            <a:ext cx="5039880" cy="665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주소록 관리 프로그램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연락처 저장, 검색, 수정, 삭제, 출력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음식점 주문 프로그램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상속을 이용한 가격 변경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은행 계좌 관리 프로그램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RPG 게임 프로그램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캐릭터 생성, 수정, 변경, 던전 생성, 레벨업, 몬스터 생성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Interface 활용한 다형성 설계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상속을 활용한 OOP 설계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Single Linked List 구현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노드 삽입, 삭제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저장되어 있는 노드 역순으로 바꾸기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선택 정렬(Selection Sort) 알고리즘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버블 정렬(bubble Sort) 알고리즘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메모리 관리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682683" y="1334183"/>
            <a:ext cx="408752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Database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94509" y="1933576"/>
            <a:ext cx="5039880" cy="692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SQL 과 DBMS에 대한 이해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관계대수 데이터 모델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무결성 제약 조건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관계대수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부속질의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중첩 질의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스칼라 부속 질의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인라인 뷰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인덱스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오라클 B-tree 인덱스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ER 모델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정규화(Nomalization)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백업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JDBC 연동 (Java)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cx_Oracle 연동 (Python Flask)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Docker 기반 Oracle XE 컨테이너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컨테이너 환경에서 Oracle DB 실행 및 관리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7703" y="1334183"/>
            <a:ext cx="37565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4A60DD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Spring Framwork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DAGxd83MFgU</dc:identifier>
  <dcterms:modified xsi:type="dcterms:W3CDTF">2011-08-01T06:04:30Z</dcterms:modified>
  <cp:revision>1</cp:revision>
  <dc:title>프로젝트_결과보고서_4조_송유진v1.0.pptx</dc:title>
</cp:coreProperties>
</file>